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13"/>
  </p:notesMasterIdLst>
  <p:sldIdLst>
    <p:sldId id="262" r:id="rId5"/>
    <p:sldId id="280" r:id="rId6"/>
    <p:sldId id="282" r:id="rId7"/>
    <p:sldId id="265" r:id="rId8"/>
    <p:sldId id="266" r:id="rId9"/>
    <p:sldId id="268" r:id="rId10"/>
    <p:sldId id="267" r:id="rId11"/>
    <p:sldId id="269" r:id="rId1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4"/>
      <p:bold r:id="rId15"/>
      <p:italic r:id="rId16"/>
      <p:boldItalic r:id="rId17"/>
    </p:embeddedFont>
    <p:embeddedFont>
      <p:font typeface="Arial Rounded MT Bold" panose="020F0704030504030204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Encode Sans" pitchFamily="2" charset="0"/>
      <p:regular r:id="rId23"/>
      <p:bold r:id="rId24"/>
    </p:embeddedFont>
    <p:embeddedFont>
      <p:font typeface="Encode Sans Expanded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97D"/>
    <a:srgbClr val="DD0031"/>
    <a:srgbClr val="00B050"/>
    <a:srgbClr val="FFBC49"/>
    <a:srgbClr val="FFFFCC"/>
    <a:srgbClr val="259DFF"/>
    <a:srgbClr val="99E164"/>
    <a:srgbClr val="35FFF0"/>
    <a:srgbClr val="CCC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00" autoAdjust="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a57cd9288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a57cd9288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a57cd9288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a57cd9288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695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a57cd9288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a57cd9288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89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a57cd9288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a57cd9288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a57cd9288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a57cd9288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a57cd9288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a57cd9288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a57cd9288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a57cd9288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a57cd9288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a57cd9288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">
  <p:cSld name="Chapter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2pPr>
            <a:lvl3pPr lvl="2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3pPr>
            <a:lvl4pPr lvl="3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4pPr>
            <a:lvl5pPr lvl="4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5pPr>
            <a:lvl6pPr lvl="5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6pPr>
            <a:lvl7pPr lvl="6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7pPr>
            <a:lvl8pPr lvl="7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8pPr>
            <a:lvl9pPr lvl="8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65978" y="1549643"/>
            <a:ext cx="783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Encode Sans Expanded"/>
              <a:buNone/>
              <a:defRPr sz="3700" b="0" i="0" u="none" strike="noStrike" cap="none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865975" y="2629649"/>
            <a:ext cx="7830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ncode Sans Expanded"/>
              <a:buNone/>
              <a:defRPr sz="2200" b="0" i="0" u="none" strike="noStrike" cap="none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ncode Sans"/>
              <a:buNone/>
              <a:defRPr sz="2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a graph">
  <p:cSld name="Text with a graph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47" name="Google Shape;147;p25"/>
          <p:cNvSpPr>
            <a:spLocks noGrp="1"/>
          </p:cNvSpPr>
          <p:nvPr>
            <p:ph type="chart" idx="2"/>
          </p:nvPr>
        </p:nvSpPr>
        <p:spPr>
          <a:xfrm>
            <a:off x="402300" y="1917625"/>
            <a:ext cx="8372700" cy="2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Encode Sans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"/>
              <a:buNone/>
              <a:defRPr sz="9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02300" y="933350"/>
            <a:ext cx="83727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a graph and a frame ">
  <p:cSld name="Text with a graph and a frame 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55" name="Google Shape;155;p26"/>
          <p:cNvSpPr>
            <a:spLocks noGrp="1"/>
          </p:cNvSpPr>
          <p:nvPr>
            <p:ph type="chart" idx="2"/>
          </p:nvPr>
        </p:nvSpPr>
        <p:spPr>
          <a:xfrm>
            <a:off x="402300" y="1968475"/>
            <a:ext cx="55362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Encode Sans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"/>
              <a:buNone/>
              <a:defRPr sz="9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402300" y="933350"/>
            <a:ext cx="55362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3"/>
          </p:nvPr>
        </p:nvSpPr>
        <p:spPr>
          <a:xfrm>
            <a:off x="6010500" y="933475"/>
            <a:ext cx="2764500" cy="373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16000" tIns="216000" rIns="216000" bIns="216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title" idx="4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5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with 2 texts in 2 frames">
  <p:cSld name="Graph with 2 texts in 2 frame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4628250" y="933475"/>
            <a:ext cx="4146600" cy="172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9000" tIns="189000" rIns="189000" bIns="189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2"/>
          </p:nvPr>
        </p:nvSpPr>
        <p:spPr>
          <a:xfrm>
            <a:off x="4628125" y="2866775"/>
            <a:ext cx="4146600" cy="172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9000" tIns="189000" rIns="189000" bIns="189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highlighting numbers">
  <p:cSld name="Text with highlighting number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402300" y="933150"/>
            <a:ext cx="83727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2"/>
          </p:nvPr>
        </p:nvSpPr>
        <p:spPr>
          <a:xfrm>
            <a:off x="402300" y="2976325"/>
            <a:ext cx="26925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4pPr>
            <a:lvl5pPr marL="228600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3"/>
          </p:nvPr>
        </p:nvSpPr>
        <p:spPr>
          <a:xfrm>
            <a:off x="3249250" y="2976325"/>
            <a:ext cx="26925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4pPr>
            <a:lvl5pPr marL="228600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4"/>
          </p:nvPr>
        </p:nvSpPr>
        <p:spPr>
          <a:xfrm>
            <a:off x="6093225" y="2976325"/>
            <a:ext cx="26925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4pPr>
            <a:lvl5pPr marL="228600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6093225" y="2266950"/>
            <a:ext cx="2692500" cy="513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title" idx="5"/>
          </p:nvPr>
        </p:nvSpPr>
        <p:spPr>
          <a:xfrm>
            <a:off x="3249325" y="2266950"/>
            <a:ext cx="2692500" cy="513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 idx="6"/>
          </p:nvPr>
        </p:nvSpPr>
        <p:spPr>
          <a:xfrm>
            <a:off x="405425" y="2266950"/>
            <a:ext cx="2692500" cy="513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>
            <a:spLocks noGrp="1"/>
          </p:cNvSpPr>
          <p:nvPr>
            <p:ph type="title" idx="7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8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9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in 2 columns with a frame">
  <p:cSld name="Text in 2 columns with a fram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402300" y="933150"/>
            <a:ext cx="55362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2"/>
          </p:nvPr>
        </p:nvSpPr>
        <p:spPr>
          <a:xfrm>
            <a:off x="402300" y="2018125"/>
            <a:ext cx="27717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3"/>
          </p:nvPr>
        </p:nvSpPr>
        <p:spPr>
          <a:xfrm>
            <a:off x="3244525" y="2018125"/>
            <a:ext cx="26940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4"/>
          </p:nvPr>
        </p:nvSpPr>
        <p:spPr>
          <a:xfrm>
            <a:off x="6010500" y="933150"/>
            <a:ext cx="26706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16000" tIns="216000" rIns="216000" bIns="216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title" idx="5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 idx="6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">
  <p:cSld name="Contact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879626" y="2371700"/>
            <a:ext cx="36765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Encode Sans Expanded"/>
              <a:buNone/>
              <a:defRPr sz="2500" b="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879616" y="3771644"/>
            <a:ext cx="32400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4pPr>
            <a:lvl5pPr marL="2286000" lvl="4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50"/>
              <a:buChar char="•"/>
              <a:defRPr sz="750">
                <a:solidFill>
                  <a:schemeClr val="lt1"/>
                </a:solidFill>
              </a:defRPr>
            </a:lvl5pPr>
            <a:lvl6pPr marL="2743200" lvl="5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6pPr>
            <a:lvl7pPr marL="3200400" lvl="6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7pPr>
            <a:lvl8pPr marL="3657600" lvl="7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8pPr>
            <a:lvl9pPr marL="4114800" lvl="8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</a:defRPr>
            </a:lvl1pPr>
            <a:lvl2pPr lvl="1" rtl="0">
              <a:buNone/>
              <a:defRPr sz="1300">
                <a:solidFill>
                  <a:schemeClr val="lt1"/>
                </a:solidFill>
              </a:defRPr>
            </a:lvl2pPr>
            <a:lvl3pPr lvl="2" rtl="0">
              <a:buNone/>
              <a:defRPr sz="1300">
                <a:solidFill>
                  <a:schemeClr val="lt1"/>
                </a:solidFill>
              </a:defRPr>
            </a:lvl3pPr>
            <a:lvl4pPr lvl="3" rtl="0">
              <a:buNone/>
              <a:defRPr sz="1300">
                <a:solidFill>
                  <a:schemeClr val="lt1"/>
                </a:solidFill>
              </a:defRPr>
            </a:lvl4pPr>
            <a:lvl5pPr lvl="4" rtl="0">
              <a:buNone/>
              <a:defRPr sz="1300">
                <a:solidFill>
                  <a:schemeClr val="lt1"/>
                </a:solidFill>
              </a:defRPr>
            </a:lvl5pPr>
            <a:lvl6pPr lvl="5" rtl="0">
              <a:buNone/>
              <a:defRPr sz="1300">
                <a:solidFill>
                  <a:schemeClr val="lt1"/>
                </a:solidFill>
              </a:defRPr>
            </a:lvl6pPr>
            <a:lvl7pPr lvl="6" rtl="0">
              <a:buNone/>
              <a:defRPr sz="1300">
                <a:solidFill>
                  <a:schemeClr val="lt1"/>
                </a:solidFill>
              </a:defRPr>
            </a:lvl7pPr>
            <a:lvl8pPr lvl="7" rtl="0">
              <a:buNone/>
              <a:defRPr sz="1300">
                <a:solidFill>
                  <a:schemeClr val="lt1"/>
                </a:solidFill>
              </a:defRPr>
            </a:lvl8pPr>
            <a:lvl9pPr lvl="8" rtl="0"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S">
  <p:cSld name="TEXT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540000" y="945000"/>
            <a:ext cx="3708000" cy="3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2"/>
          </p:nvPr>
        </p:nvSpPr>
        <p:spPr>
          <a:xfrm>
            <a:off x="540002" y="154054"/>
            <a:ext cx="60555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3"/>
          </p:nvPr>
        </p:nvSpPr>
        <p:spPr>
          <a:xfrm>
            <a:off x="4860000" y="944999"/>
            <a:ext cx="3708000" cy="3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ldNum" idx="12"/>
          </p:nvPr>
        </p:nvSpPr>
        <p:spPr>
          <a:xfrm>
            <a:off x="8451451" y="4941000"/>
            <a:ext cx="320700" cy="1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dt" idx="10"/>
          </p:nvPr>
        </p:nvSpPr>
        <p:spPr>
          <a:xfrm>
            <a:off x="6611394" y="4941004"/>
            <a:ext cx="14208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ftr" idx="11"/>
          </p:nvPr>
        </p:nvSpPr>
        <p:spPr>
          <a:xfrm>
            <a:off x="540000" y="4941004"/>
            <a:ext cx="3777000" cy="1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with a photo" userDrawn="1">
  <p:cSld name="2 columns with a photo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3" name="図 7">
            <a:extLst>
              <a:ext uri="{FF2B5EF4-FFF2-40B4-BE49-F238E27FC236}">
                <a16:creationId xmlns:a16="http://schemas.microsoft.com/office/drawing/2014/main" id="{F90E1A51-A820-10CF-E836-C52D9D314C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350" y="4655213"/>
            <a:ext cx="873955" cy="3072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6016761-5929-8440-1632-A6F2D3C1E155}"/>
              </a:ext>
            </a:extLst>
          </p:cNvPr>
          <p:cNvSpPr txBox="1"/>
          <p:nvPr userDrawn="1"/>
        </p:nvSpPr>
        <p:spPr>
          <a:xfrm>
            <a:off x="6273950" y="4727723"/>
            <a:ext cx="255905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SzPts val="700"/>
              <a:buFont typeface="Encode Sans"/>
              <a:buNone/>
              <a:defRPr sz="700" b="1">
                <a:solidFill>
                  <a:srgbClr val="DD003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>
              <a:buSzPts val="700"/>
              <a:buNone/>
              <a:defRPr sz="700"/>
            </a:lvl2pPr>
            <a:lvl3pPr>
              <a:buSzPts val="700"/>
              <a:buNone/>
              <a:defRPr sz="700"/>
            </a:lvl3pPr>
            <a:lvl4pPr>
              <a:buSzPts val="700"/>
              <a:buNone/>
              <a:defRPr sz="700"/>
            </a:lvl4pPr>
            <a:lvl5pPr>
              <a:buSzPts val="700"/>
              <a:buNone/>
              <a:defRPr sz="700"/>
            </a:lvl5pPr>
            <a:lvl6pPr>
              <a:buSzPts val="700"/>
              <a:buNone/>
              <a:defRPr sz="700"/>
            </a:lvl6pPr>
            <a:lvl7pPr>
              <a:buSzPts val="700"/>
              <a:buNone/>
              <a:defRPr sz="700"/>
            </a:lvl7pPr>
            <a:lvl8pPr>
              <a:buSzPts val="700"/>
              <a:buNone/>
              <a:defRPr sz="700"/>
            </a:lvl8pPr>
            <a:lvl9pPr>
              <a:buSzPts val="700"/>
              <a:buNone/>
              <a:defRPr sz="700"/>
            </a:lvl9pPr>
          </a:lstStyle>
          <a:p>
            <a:pPr lvl="0"/>
            <a:r>
              <a:rPr lang="pt-BR" b="1" dirty="0">
                <a:solidFill>
                  <a:srgbClr val="26397D"/>
                </a:solidFill>
              </a:rPr>
              <a:t>Torneio Kaizen 2024 – </a:t>
            </a:r>
            <a:r>
              <a:rPr lang="pt-BR" b="0" dirty="0">
                <a:solidFill>
                  <a:srgbClr val="26397D"/>
                </a:solidFill>
              </a:rPr>
              <a:t>Grupo Estanqueidade Zero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402300" y="1750324"/>
            <a:ext cx="83727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200"/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900"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2"/>
          </p:nvPr>
        </p:nvSpPr>
        <p:spPr>
          <a:xfrm>
            <a:off x="402300" y="933350"/>
            <a:ext cx="8372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a photo">
  <p:cSld name="Text with a phot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02300" y="1978925"/>
            <a:ext cx="4154100" cy="26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1pPr>
            <a:lvl2pPr marL="91440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000"/>
            </a:lvl4pPr>
            <a:lvl5pPr marL="228600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2"/>
          </p:nvPr>
        </p:nvSpPr>
        <p:spPr>
          <a:xfrm>
            <a:off x="402300" y="933350"/>
            <a:ext cx="4154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hite without a photo">
  <p:cSld name="Text white with a 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448850" y="933350"/>
            <a:ext cx="4107300" cy="3735300"/>
          </a:xfrm>
          <a:prstGeom prst="rect">
            <a:avLst/>
          </a:prstGeom>
          <a:solidFill>
            <a:srgbClr val="24378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48850" y="925425"/>
            <a:ext cx="41073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05000" rIns="270000" bIns="2700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None/>
              <a:defRPr sz="2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449025" y="2281775"/>
            <a:ext cx="41073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325" y="2194211"/>
            <a:ext cx="231850" cy="121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title" idx="2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hite with a photo">
  <p:cSld name="Text white with a photo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448850" y="933350"/>
            <a:ext cx="4107300" cy="3735300"/>
          </a:xfrm>
          <a:prstGeom prst="rect">
            <a:avLst/>
          </a:prstGeom>
          <a:solidFill>
            <a:srgbClr val="24378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48850" y="925425"/>
            <a:ext cx="41073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05000" rIns="270000" bIns="2700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449025" y="2281775"/>
            <a:ext cx="41073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325" y="2194211"/>
            <a:ext cx="231850" cy="121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highlighting text">
  <p:cSld name="Photo with highlighting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4556325" y="933350"/>
            <a:ext cx="41073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86000" tIns="270000" rIns="270000" bIns="2700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>
            <a:spLocks noGrp="1"/>
          </p:cNvSpPr>
          <p:nvPr>
            <p:ph type="title" idx="2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325" y="2194211"/>
            <a:ext cx="231850" cy="121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in 2 frames with 2 photos">
  <p:cSld name="Text in 2 frames with 2 photo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443854" y="933350"/>
            <a:ext cx="40353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70000" tIns="162000" rIns="270000" bIns="270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2"/>
          </p:nvPr>
        </p:nvSpPr>
        <p:spPr>
          <a:xfrm>
            <a:off x="4628250" y="933350"/>
            <a:ext cx="40353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70000" tIns="162000" rIns="270000" bIns="270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2 graphs">
  <p:cSld name="Text with 2 graph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411900" y="933475"/>
            <a:ext cx="41442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4630550" y="933475"/>
            <a:ext cx="4035300" cy="3735000"/>
          </a:xfrm>
          <a:prstGeom prst="rect">
            <a:avLst/>
          </a:prstGeom>
          <a:solidFill>
            <a:srgbClr val="E4E9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2"/>
          </p:nvPr>
        </p:nvSpPr>
        <p:spPr>
          <a:xfrm>
            <a:off x="4630550" y="933475"/>
            <a:ext cx="41442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08800" y="1151325"/>
            <a:ext cx="8366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Encode Sans"/>
              <a:buNone/>
              <a:defRPr sz="26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408800" y="1968575"/>
            <a:ext cx="83661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None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Encode Sans"/>
              <a:buNone/>
              <a:defRPr sz="12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409575" y="4867276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1201580" y="4867276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79" y="316812"/>
            <a:ext cx="1418025" cy="3004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3">
          <p15:clr>
            <a:srgbClr val="EA4335"/>
          </p15:clr>
        </p15:guide>
        <p15:guide id="2" pos="1999">
          <p15:clr>
            <a:srgbClr val="EA4335"/>
          </p15:clr>
        </p15:guide>
        <p15:guide id="3" pos="2870">
          <p15:clr>
            <a:srgbClr val="EA4335"/>
          </p15:clr>
        </p15:guide>
        <p15:guide id="4" pos="2045">
          <p15:clr>
            <a:srgbClr val="EA4335"/>
          </p15:clr>
        </p15:guide>
        <p15:guide id="5" pos="3786">
          <p15:clr>
            <a:srgbClr val="EA4335"/>
          </p15:clr>
        </p15:guide>
        <p15:guide id="6" pos="5527">
          <p15:clr>
            <a:srgbClr val="EA4335"/>
          </p15:clr>
        </p15:guide>
        <p15:guide id="7" pos="3741">
          <p15:clr>
            <a:srgbClr val="EA4335"/>
          </p15:clr>
        </p15:guide>
        <p15:guide id="8" orient="horz" pos="373">
          <p15:clr>
            <a:srgbClr val="EA4335"/>
          </p15:clr>
        </p15:guide>
        <p15:guide id="9" orient="horz" pos="588">
          <p15:clr>
            <a:srgbClr val="EA4335"/>
          </p15:clr>
        </p15:guide>
        <p15:guide id="10" orient="horz" pos="3066">
          <p15:clr>
            <a:srgbClr val="EA4335"/>
          </p15:clr>
        </p15:guide>
        <p15:guide id="11" orient="horz" pos="3168">
          <p15:clr>
            <a:srgbClr val="EA4335"/>
          </p15:clr>
        </p15:guide>
        <p15:guide id="12" pos="2915">
          <p15:clr>
            <a:srgbClr val="EA4335"/>
          </p15:clr>
        </p15:guide>
        <p15:guide id="13" orient="horz" pos="29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3.wdp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microsoft.com/office/2007/relationships/hdphoto" Target="../media/hdphoto2.wdp"/><Relationship Id="rId5" Type="http://schemas.openxmlformats.org/officeDocument/2006/relationships/image" Target="../media/image9.jpeg"/><Relationship Id="rId15" Type="http://schemas.microsoft.com/office/2007/relationships/hdphoto" Target="../media/hdphoto4.wdp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microsoft.com/office/2007/relationships/hdphoto" Target="../media/hdphoto1.wdp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cid:4AD62BDF-F403-47F8-A83C-2A935ABF4821" TargetMode="External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cid:01073DD4-E8E8-44B9-A8EC-F91A4B339BF6" TargetMode="External"/><Relationship Id="rId4" Type="http://schemas.openxmlformats.org/officeDocument/2006/relationships/image" Target="../media/image17.jpeg"/><Relationship Id="rId9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5.wdp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 fenômeno </a:t>
            </a:r>
            <a:endParaRPr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9676C46-7785-7372-38EA-A8A0349BD3BD}"/>
              </a:ext>
            </a:extLst>
          </p:cNvPr>
          <p:cNvSpPr/>
          <p:nvPr/>
        </p:nvSpPr>
        <p:spPr>
          <a:xfrm>
            <a:off x="758945" y="1382865"/>
            <a:ext cx="203044" cy="2086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A35ECD3-96BB-67FF-6E3A-6C8C9CFC5A11}"/>
              </a:ext>
            </a:extLst>
          </p:cNvPr>
          <p:cNvSpPr/>
          <p:nvPr/>
        </p:nvSpPr>
        <p:spPr>
          <a:xfrm>
            <a:off x="757462" y="2246136"/>
            <a:ext cx="203044" cy="2086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384A534-0CAB-B4D7-B57F-EA5975708D14}"/>
              </a:ext>
            </a:extLst>
          </p:cNvPr>
          <p:cNvSpPr/>
          <p:nvPr/>
        </p:nvSpPr>
        <p:spPr>
          <a:xfrm>
            <a:off x="762803" y="3250735"/>
            <a:ext cx="203044" cy="2086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5" name="Retângulo de cantos arredondados 97">
            <a:extLst>
              <a:ext uri="{FF2B5EF4-FFF2-40B4-BE49-F238E27FC236}">
                <a16:creationId xmlns:a16="http://schemas.microsoft.com/office/drawing/2014/main" id="{E9A1D95B-454D-DDEC-D9DE-3B5D66C65136}"/>
              </a:ext>
            </a:extLst>
          </p:cNvPr>
          <p:cNvSpPr/>
          <p:nvPr/>
        </p:nvSpPr>
        <p:spPr>
          <a:xfrm>
            <a:off x="1119000" y="1161365"/>
            <a:ext cx="1560019" cy="65168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pt-BR" sz="1000" b="1" dirty="0"/>
              <a:t>Peça reprovada no banco de teste</a:t>
            </a:r>
          </a:p>
        </p:txBody>
      </p:sp>
      <p:sp>
        <p:nvSpPr>
          <p:cNvPr id="6" name="Retângulo de cantos arredondados 97">
            <a:extLst>
              <a:ext uri="{FF2B5EF4-FFF2-40B4-BE49-F238E27FC236}">
                <a16:creationId xmlns:a16="http://schemas.microsoft.com/office/drawing/2014/main" id="{5954CF1D-D30E-2B76-C3E0-469777FC5BE1}"/>
              </a:ext>
            </a:extLst>
          </p:cNvPr>
          <p:cNvSpPr/>
          <p:nvPr/>
        </p:nvSpPr>
        <p:spPr>
          <a:xfrm>
            <a:off x="1118321" y="2024622"/>
            <a:ext cx="1560698" cy="72949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pt-BR" sz="1000" b="1" dirty="0"/>
              <a:t>Peça segregada e destinada para avaliação da qualidade</a:t>
            </a:r>
          </a:p>
        </p:txBody>
      </p:sp>
      <p:sp>
        <p:nvSpPr>
          <p:cNvPr id="7" name="Retângulo de cantos arredondados 97">
            <a:extLst>
              <a:ext uri="{FF2B5EF4-FFF2-40B4-BE49-F238E27FC236}">
                <a16:creationId xmlns:a16="http://schemas.microsoft.com/office/drawing/2014/main" id="{2D8D9A55-5662-B7B0-5AB8-1C774A55BCAE}"/>
              </a:ext>
            </a:extLst>
          </p:cNvPr>
          <p:cNvSpPr/>
          <p:nvPr/>
        </p:nvSpPr>
        <p:spPr>
          <a:xfrm>
            <a:off x="1118320" y="2945875"/>
            <a:ext cx="1560699" cy="8078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pt-BR" sz="1000" b="1" dirty="0"/>
              <a:t>Teste no banco com água para confirmar e identificar a região do vazamento</a:t>
            </a:r>
          </a:p>
        </p:txBody>
      </p:sp>
      <p:sp>
        <p:nvSpPr>
          <p:cNvPr id="8" name="Retângulo de cantos arredondados 97">
            <a:extLst>
              <a:ext uri="{FF2B5EF4-FFF2-40B4-BE49-F238E27FC236}">
                <a16:creationId xmlns:a16="http://schemas.microsoft.com/office/drawing/2014/main" id="{FAD76C66-89C9-8848-D80F-51029365FFC2}"/>
              </a:ext>
            </a:extLst>
          </p:cNvPr>
          <p:cNvSpPr/>
          <p:nvPr/>
        </p:nvSpPr>
        <p:spPr>
          <a:xfrm>
            <a:off x="1118322" y="3945462"/>
            <a:ext cx="1560697" cy="72949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pt-BR" sz="1000" b="1" dirty="0"/>
              <a:t>Desmonte do radiador para identificar a causa do vazamento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5358553-7F67-A60C-2FD4-8B16BA3DD71C}"/>
              </a:ext>
            </a:extLst>
          </p:cNvPr>
          <p:cNvSpPr/>
          <p:nvPr/>
        </p:nvSpPr>
        <p:spPr>
          <a:xfrm>
            <a:off x="757462" y="4218350"/>
            <a:ext cx="203044" cy="2086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ysClr val="windowText" lastClr="000000"/>
                </a:solidFill>
              </a:rPr>
              <a:t>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452C73-4546-CC2D-6BA3-686553B6BEF0}"/>
              </a:ext>
            </a:extLst>
          </p:cNvPr>
          <p:cNvSpPr txBox="1"/>
          <p:nvPr/>
        </p:nvSpPr>
        <p:spPr>
          <a:xfrm>
            <a:off x="401126" y="689612"/>
            <a:ext cx="2933200" cy="3667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</a:rPr>
              <a:t>FLUXOGRAMA PARA REPROVAÇÃO NO BANCO DE TESTE DO RADIADOR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187D81A-87D9-2159-2EAF-CA8BB28DB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672044"/>
              </p:ext>
            </p:extLst>
          </p:nvPr>
        </p:nvGraphicFramePr>
        <p:xfrm>
          <a:off x="3380339" y="822246"/>
          <a:ext cx="5448351" cy="3972139"/>
        </p:xfrm>
        <a:graphic>
          <a:graphicData uri="http://schemas.openxmlformats.org/drawingml/2006/table">
            <a:tbl>
              <a:tblPr/>
              <a:tblGrid>
                <a:gridCol w="1565600">
                  <a:extLst>
                    <a:ext uri="{9D8B030D-6E8A-4147-A177-3AD203B41FA5}">
                      <a16:colId xmlns:a16="http://schemas.microsoft.com/office/drawing/2014/main" val="191334020"/>
                    </a:ext>
                  </a:extLst>
                </a:gridCol>
                <a:gridCol w="2067183">
                  <a:extLst>
                    <a:ext uri="{9D8B030D-6E8A-4147-A177-3AD203B41FA5}">
                      <a16:colId xmlns:a16="http://schemas.microsoft.com/office/drawing/2014/main" val="2783235856"/>
                    </a:ext>
                  </a:extLst>
                </a:gridCol>
                <a:gridCol w="1815568">
                  <a:extLst>
                    <a:ext uri="{9D8B030D-6E8A-4147-A177-3AD203B41FA5}">
                      <a16:colId xmlns:a16="http://schemas.microsoft.com/office/drawing/2014/main" val="1979902927"/>
                    </a:ext>
                  </a:extLst>
                </a:gridCol>
              </a:tblGrid>
              <a:tr h="231068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                                             5W 1H</a:t>
                      </a:r>
                      <a:endParaRPr lang="pt-BR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264464"/>
                  </a:ext>
                </a:extLst>
              </a:tr>
              <a:tr h="221785">
                <a:tc gridSpan="2">
                  <a:txBody>
                    <a:bodyPr/>
                    <a:lstStyle/>
                    <a:p>
                      <a:pPr algn="l" fontAlgn="t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Projeto: </a:t>
                      </a:r>
                      <a:r>
                        <a:rPr lang="pt-BR" sz="6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Eliminar o Refugo pelo modo de falha de vazamento pela cravação devido a guarnição deslocada no bloco 27mm T4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Data: </a:t>
                      </a:r>
                      <a:r>
                        <a:rPr lang="pt-BR" sz="6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22/02/2024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4226060"/>
                  </a:ext>
                </a:extLst>
              </a:tr>
              <a:tr h="149576">
                <a:tc>
                  <a:txBody>
                    <a:bodyPr/>
                    <a:lstStyle/>
                    <a:p>
                      <a:pPr algn="l" fontAlgn="t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Líder: </a:t>
                      </a:r>
                      <a:r>
                        <a:rPr lang="pt-BR" sz="6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Everton Henrique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Equipe: </a:t>
                      </a:r>
                      <a:r>
                        <a:rPr lang="pt-BR" sz="6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Everton, Lucimário, Ystefero, William, Rafael e Andre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30676"/>
                  </a:ext>
                </a:extLst>
              </a:tr>
              <a:tr h="1155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WHAT? (O QUE?)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5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77924"/>
                  </a:ext>
                </a:extLst>
              </a:tr>
              <a:tr h="41778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 problema/defeito ocorreu? Que material estava sendo utilizado? Que produto estava em processo?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600" b="0" i="1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Reprovação do radiador 27mm T4 no banco de teste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83396"/>
                  </a:ext>
                </a:extLst>
              </a:tr>
              <a:tr h="1031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WHEN? (QUANDO?)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338203"/>
                  </a:ext>
                </a:extLst>
              </a:tr>
              <a:tr h="4229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QUANDO? Quando ocorreu o problema? Em qual fase da sequência de funcionamento: partida, funcionamento, parada, etc? (seja específico</a:t>
                      </a:r>
                      <a:r>
                        <a:rPr lang="pt-BR" sz="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600" b="0" i="1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Ao longo da produção entre os turnos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35047"/>
                  </a:ext>
                </a:extLst>
              </a:tr>
              <a:tr h="108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WHERE? (ONDE?)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781756"/>
                  </a:ext>
                </a:extLst>
              </a:tr>
              <a:tr h="4535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Onde? Onde ocorreu o problema? Onde é gerado o problema (qual etapa do processo)?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600" b="0" i="1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No posto de montagem e teste de estanqueidade do radiador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615752"/>
                  </a:ext>
                </a:extLst>
              </a:tr>
              <a:tr h="1031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WHO? (QUEM?)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816213"/>
                  </a:ext>
                </a:extLst>
              </a:tr>
              <a:tr h="43325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Quem? Quem executa a atividade? As operações são efetuadas por um só operador ou por mais de um? O problema é reconhecido apenas por alguns ou todos?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600" b="0" i="1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Operador de produção treinado no PDT, conforme descrito na matriz de polivalência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853930"/>
                  </a:ext>
                </a:extLst>
              </a:tr>
              <a:tr h="1031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WHICH? (QUAL?)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984646"/>
                  </a:ext>
                </a:extLst>
              </a:tr>
              <a:tr h="44357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Qual? O fenômeno ocorre de modo casual? Acontece com frequência definida ou aleatoriamente? É mais frequente em um dia e hora específico? Após a troca (set up), etc?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600" b="0" i="1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Vazamento no bloco radiador 27mm T4 após a montagem e cravação da mesma. Ocorre aleatoriamente, com média de 2 a 3 ocorrências por mês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066830"/>
                  </a:ext>
                </a:extLst>
              </a:tr>
              <a:tr h="1031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HOW? (COMO?)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069499"/>
                  </a:ext>
                </a:extLst>
              </a:tr>
              <a:tr h="56219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Como? O equipamento esta integro? Como estão as condições operacionais em relação ao padrão? Como o problema ocorre fisicamente? Como a situação normal passou para a situação anormal? (descreva)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600" b="0" i="1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O banco de teste veda as vias presentes no radiador (entrada e saída) e aplica uma pressão de ar comprimido de 2,5 bar, com parâmetro de ± 40 Pa de limite de aceitação de fuga em 7,0 segundos de tempo de medição. Excedendo o limite de 40 Pa, a peça é reprovada no banco de teste.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34144"/>
                  </a:ext>
                </a:extLst>
              </a:tr>
            </a:tbl>
          </a:graphicData>
        </a:graphic>
      </p:graphicFrame>
      <p:pic>
        <p:nvPicPr>
          <p:cNvPr id="11" name="Picture 3">
            <a:extLst>
              <a:ext uri="{FF2B5EF4-FFF2-40B4-BE49-F238E27FC236}">
                <a16:creationId xmlns:a16="http://schemas.microsoft.com/office/drawing/2014/main" id="{B6434C4B-83DF-412A-8996-64745C8A8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069" y="844337"/>
            <a:ext cx="454780" cy="161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Descrição do fenômeno</a:t>
            </a:r>
            <a:endParaRPr dirty="0"/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B5662E14-5004-5AAD-986B-B878DD31CADC}"/>
              </a:ext>
            </a:extLst>
          </p:cNvPr>
          <p:cNvGrpSpPr/>
          <p:nvPr/>
        </p:nvGrpSpPr>
        <p:grpSpPr>
          <a:xfrm>
            <a:off x="2853260" y="2573652"/>
            <a:ext cx="2404260" cy="1587076"/>
            <a:chOff x="2853260" y="2573652"/>
            <a:chExt cx="2404260" cy="1587076"/>
          </a:xfrm>
        </p:grpSpPr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2FAA7D34-8BF3-862A-086B-E63EFE90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9381" y="2747360"/>
              <a:ext cx="2238139" cy="1413368"/>
            </a:xfrm>
            <a:prstGeom prst="rect">
              <a:avLst/>
            </a:prstGeom>
          </p:spPr>
        </p:pic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60C3ED51-201A-0E77-AA2A-E0AD084B6F68}"/>
                </a:ext>
              </a:extLst>
            </p:cNvPr>
            <p:cNvSpPr/>
            <p:nvPr/>
          </p:nvSpPr>
          <p:spPr>
            <a:xfrm>
              <a:off x="2853260" y="2573652"/>
              <a:ext cx="289547" cy="275274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7A69876-9942-45C2-2BD2-962E362CE2E0}"/>
              </a:ext>
            </a:extLst>
          </p:cNvPr>
          <p:cNvGrpSpPr/>
          <p:nvPr/>
        </p:nvGrpSpPr>
        <p:grpSpPr>
          <a:xfrm>
            <a:off x="4373102" y="736117"/>
            <a:ext cx="1542496" cy="1591637"/>
            <a:chOff x="4175101" y="729853"/>
            <a:chExt cx="1542496" cy="1591637"/>
          </a:xfrm>
        </p:grpSpPr>
        <p:pic>
          <p:nvPicPr>
            <p:cNvPr id="2" name="Imagem 1" descr="Imagem em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5FE6D49D-8A23-9202-73BB-319830C69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030" b="31757"/>
            <a:stretch/>
          </p:blipFill>
          <p:spPr>
            <a:xfrm>
              <a:off x="4392509" y="815761"/>
              <a:ext cx="1325088" cy="1505729"/>
            </a:xfrm>
            <a:prstGeom prst="rect">
              <a:avLst/>
            </a:prstGeom>
            <a:ln>
              <a:noFill/>
            </a:ln>
          </p:spPr>
        </p:pic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FA48EA5B-A2A9-9249-A6C8-C142C1686F20}"/>
                </a:ext>
              </a:extLst>
            </p:cNvPr>
            <p:cNvSpPr/>
            <p:nvPr/>
          </p:nvSpPr>
          <p:spPr>
            <a:xfrm>
              <a:off x="4175101" y="729853"/>
              <a:ext cx="289547" cy="275274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C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1D8FAF2-E901-A6DD-9BA3-64CF5394702C}"/>
              </a:ext>
            </a:extLst>
          </p:cNvPr>
          <p:cNvGrpSpPr/>
          <p:nvPr/>
        </p:nvGrpSpPr>
        <p:grpSpPr>
          <a:xfrm>
            <a:off x="5834041" y="2697574"/>
            <a:ext cx="3165716" cy="1275971"/>
            <a:chOff x="5834041" y="2697574"/>
            <a:chExt cx="3165716" cy="1275971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B082BFF8-71AB-F722-441A-D25AA39BF4F1}"/>
                </a:ext>
              </a:extLst>
            </p:cNvPr>
            <p:cNvGrpSpPr/>
            <p:nvPr/>
          </p:nvGrpSpPr>
          <p:grpSpPr>
            <a:xfrm>
              <a:off x="5834041" y="2697574"/>
              <a:ext cx="3165716" cy="1275971"/>
              <a:chOff x="8370797" y="44828"/>
              <a:chExt cx="6287177" cy="2573877"/>
            </a:xfrm>
          </p:grpSpPr>
          <p:sp>
            <p:nvSpPr>
              <p:cNvPr id="6" name="CaixaDeTexto 26">
                <a:extLst>
                  <a:ext uri="{FF2B5EF4-FFF2-40B4-BE49-F238E27FC236}">
                    <a16:creationId xmlns:a16="http://schemas.microsoft.com/office/drawing/2014/main" id="{CF7188BB-C4FC-4A91-A855-43A5152E7CBB}"/>
                  </a:ext>
                </a:extLst>
              </p:cNvPr>
              <p:cNvSpPr txBox="1"/>
              <p:nvPr/>
            </p:nvSpPr>
            <p:spPr>
              <a:xfrm>
                <a:off x="12066255" y="1500352"/>
                <a:ext cx="2591719" cy="44004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600" b="1" dirty="0">
                    <a:solidFill>
                      <a:srgbClr val="FF0000"/>
                    </a:solidFill>
                  </a:rPr>
                  <a:t>Guarnição deslocada</a:t>
                </a:r>
              </a:p>
            </p:txBody>
          </p:sp>
          <p:grpSp>
            <p:nvGrpSpPr>
              <p:cNvPr id="7" name="Agrupar 6">
                <a:extLst>
                  <a:ext uri="{FF2B5EF4-FFF2-40B4-BE49-F238E27FC236}">
                    <a16:creationId xmlns:a16="http://schemas.microsoft.com/office/drawing/2014/main" id="{DD826CBE-6773-AF6D-DEAF-92635A88E36A}"/>
                  </a:ext>
                </a:extLst>
              </p:cNvPr>
              <p:cNvGrpSpPr/>
              <p:nvPr/>
            </p:nvGrpSpPr>
            <p:grpSpPr>
              <a:xfrm>
                <a:off x="8370797" y="44828"/>
                <a:ext cx="6155045" cy="2573877"/>
                <a:chOff x="8370797" y="44828"/>
                <a:chExt cx="6155045" cy="2573877"/>
              </a:xfrm>
            </p:grpSpPr>
            <p:grpSp>
              <p:nvGrpSpPr>
                <p:cNvPr id="8" name="Agrupar 7">
                  <a:extLst>
                    <a:ext uri="{FF2B5EF4-FFF2-40B4-BE49-F238E27FC236}">
                      <a16:creationId xmlns:a16="http://schemas.microsoft.com/office/drawing/2014/main" id="{74E1BA76-3F6D-B4C5-03BF-033689E7E7CB}"/>
                    </a:ext>
                  </a:extLst>
                </p:cNvPr>
                <p:cNvGrpSpPr/>
                <p:nvPr/>
              </p:nvGrpSpPr>
              <p:grpSpPr>
                <a:xfrm>
                  <a:off x="8370797" y="684418"/>
                  <a:ext cx="3309773" cy="1934287"/>
                  <a:chOff x="8370797" y="684418"/>
                  <a:chExt cx="3309773" cy="1934287"/>
                </a:xfrm>
              </p:grpSpPr>
              <p:pic>
                <p:nvPicPr>
                  <p:cNvPr id="26" name="Imagem 25" descr="Uma imagem contendo piano&#10;&#10;Descrição gerada automaticamente">
                    <a:extLst>
                      <a:ext uri="{FF2B5EF4-FFF2-40B4-BE49-F238E27FC236}">
                        <a16:creationId xmlns:a16="http://schemas.microsoft.com/office/drawing/2014/main" id="{597341E5-6E88-7BB0-87AD-1CAF0671BE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l="13818" r="9181"/>
                  <a:stretch/>
                </p:blipFill>
                <p:spPr>
                  <a:xfrm>
                    <a:off x="8370797" y="684418"/>
                    <a:ext cx="3309773" cy="1934287"/>
                  </a:xfrm>
                  <a:prstGeom prst="rect">
                    <a:avLst/>
                  </a:prstGeom>
                </p:spPr>
              </p:pic>
              <p:sp>
                <p:nvSpPr>
                  <p:cNvPr id="27" name="Retângulo 26">
                    <a:extLst>
                      <a:ext uri="{FF2B5EF4-FFF2-40B4-BE49-F238E27FC236}">
                        <a16:creationId xmlns:a16="http://schemas.microsoft.com/office/drawing/2014/main" id="{86651E17-57E7-DCD3-E22C-D6CB04BB6CF3}"/>
                      </a:ext>
                    </a:extLst>
                  </p:cNvPr>
                  <p:cNvSpPr/>
                  <p:nvPr/>
                </p:nvSpPr>
                <p:spPr>
                  <a:xfrm>
                    <a:off x="8663079" y="684418"/>
                    <a:ext cx="2123112" cy="402314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/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pt-BR"/>
                  </a:p>
                </p:txBody>
              </p:sp>
            </p:grpSp>
            <p:pic>
              <p:nvPicPr>
                <p:cNvPr id="10" name="Imagem 9" descr="Porta de metal&#10;&#10;Descrição gerada automaticamente com confiança baixa">
                  <a:extLst>
                    <a:ext uri="{FF2B5EF4-FFF2-40B4-BE49-F238E27FC236}">
                      <a16:creationId xmlns:a16="http://schemas.microsoft.com/office/drawing/2014/main" id="{96227588-65AD-5BBC-5E5B-A3F3D8F9D6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9413" t="17819" r="20009" b="26765"/>
                <a:stretch/>
              </p:blipFill>
              <p:spPr>
                <a:xfrm rot="16200000">
                  <a:off x="12623732" y="-512648"/>
                  <a:ext cx="1344634" cy="2459587"/>
                </a:xfrm>
                <a:prstGeom prst="rect">
                  <a:avLst/>
                </a:prstGeom>
                <a:ln w="19050">
                  <a:solidFill>
                    <a:srgbClr val="FF0000"/>
                  </a:solidFill>
                </a:ln>
              </p:spPr>
            </p:pic>
            <p:cxnSp>
              <p:nvCxnSpPr>
                <p:cNvPr id="15" name="Conector reto 14">
                  <a:extLst>
                    <a:ext uri="{FF2B5EF4-FFF2-40B4-BE49-F238E27FC236}">
                      <a16:creationId xmlns:a16="http://schemas.microsoft.com/office/drawing/2014/main" id="{0F768EA4-4B34-E9DD-3069-4F364D1A08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92743" y="44828"/>
                  <a:ext cx="873512" cy="1266348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ector reto 17">
                  <a:extLst>
                    <a:ext uri="{FF2B5EF4-FFF2-40B4-BE49-F238E27FC236}">
                      <a16:creationId xmlns:a16="http://schemas.microsoft.com/office/drawing/2014/main" id="{BC5190E7-9BA4-72C5-EA9C-A7E6C6B14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92743" y="1397079"/>
                  <a:ext cx="894379" cy="84889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6C7E74EA-D2FC-C8FD-A276-70563D6E0B06}"/>
                    </a:ext>
                  </a:extLst>
                </p:cNvPr>
                <p:cNvSpPr/>
                <p:nvPr/>
              </p:nvSpPr>
              <p:spPr>
                <a:xfrm>
                  <a:off x="8947888" y="1311176"/>
                  <a:ext cx="2244855" cy="934794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</p:grpSp>
        </p:grp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7D7AA629-0512-F252-0A1B-CF867ACF2799}"/>
                </a:ext>
              </a:extLst>
            </p:cNvPr>
            <p:cNvSpPr/>
            <p:nvPr/>
          </p:nvSpPr>
          <p:spPr>
            <a:xfrm>
              <a:off x="5871721" y="2794588"/>
              <a:ext cx="289547" cy="275274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D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04CC8A2-73C3-EF20-5536-D9360DCC0522}"/>
              </a:ext>
            </a:extLst>
          </p:cNvPr>
          <p:cNvGrpSpPr/>
          <p:nvPr/>
        </p:nvGrpSpPr>
        <p:grpSpPr>
          <a:xfrm>
            <a:off x="210773" y="843760"/>
            <a:ext cx="3176315" cy="1400148"/>
            <a:chOff x="210773" y="843760"/>
            <a:chExt cx="3176315" cy="1400148"/>
          </a:xfrm>
        </p:grpSpPr>
        <p:pic>
          <p:nvPicPr>
            <p:cNvPr id="42" name="Imagem 41">
              <a:extLst>
                <a:ext uri="{FF2B5EF4-FFF2-40B4-BE49-F238E27FC236}">
                  <a16:creationId xmlns:a16="http://schemas.microsoft.com/office/drawing/2014/main" id="{FD77971C-4427-2A46-6E93-2E7550F40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773" y="843760"/>
              <a:ext cx="3176315" cy="1400148"/>
            </a:xfrm>
            <a:prstGeom prst="rect">
              <a:avLst/>
            </a:prstGeom>
          </p:spPr>
        </p:pic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AA880AD1-E0BC-B8D3-D361-47777B7CAD55}"/>
                </a:ext>
              </a:extLst>
            </p:cNvPr>
            <p:cNvSpPr/>
            <p:nvPr/>
          </p:nvSpPr>
          <p:spPr>
            <a:xfrm>
              <a:off x="210773" y="1011391"/>
              <a:ext cx="289547" cy="27910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4" name="AutoShape 24">
              <a:extLst>
                <a:ext uri="{FF2B5EF4-FFF2-40B4-BE49-F238E27FC236}">
                  <a16:creationId xmlns:a16="http://schemas.microsoft.com/office/drawing/2014/main" id="{FDD30FF0-6C8D-197A-7462-A5A5706A5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6889" y="1845819"/>
              <a:ext cx="1290199" cy="366784"/>
            </a:xfrm>
            <a:prstGeom prst="flowChartAlternateProcess">
              <a:avLst/>
            </a:prstGeom>
            <a:solidFill>
              <a:srgbClr val="CC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>
                <a:defRPr sz="1000"/>
              </a:pPr>
              <a:r>
                <a:rPr lang="pt-BR" sz="600" b="1" i="0" u="none" strike="noStrike" baseline="0" dirty="0">
                  <a:solidFill>
                    <a:srgbClr val="0000FF"/>
                  </a:solidFill>
                  <a:latin typeface="Arial"/>
                  <a:cs typeface="Arial"/>
                </a:rPr>
                <a:t>ESPECIFICADO:</a:t>
              </a:r>
            </a:p>
            <a:p>
              <a:pPr algn="ctr" rtl="0">
                <a:defRPr sz="1000"/>
              </a:pPr>
              <a:r>
                <a:rPr lang="pt-BR" sz="600" b="1" i="0" u="none" strike="noStrike" baseline="0" dirty="0">
                  <a:solidFill>
                    <a:srgbClr val="000000"/>
                  </a:solidFill>
                  <a:latin typeface="Arial"/>
                  <a:cs typeface="Arial"/>
                </a:rPr>
                <a:t>Máximo 40Pa em 7 seg. de estanqueidade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0A088AC-B04A-E82A-8FAD-8369E9BCE38D}"/>
              </a:ext>
            </a:extLst>
          </p:cNvPr>
          <p:cNvGrpSpPr/>
          <p:nvPr/>
        </p:nvGrpSpPr>
        <p:grpSpPr>
          <a:xfrm>
            <a:off x="210773" y="2465321"/>
            <a:ext cx="1678281" cy="1618667"/>
            <a:chOff x="210773" y="2465321"/>
            <a:chExt cx="1678281" cy="1618667"/>
          </a:xfrm>
        </p:grpSpPr>
        <p:sp>
          <p:nvSpPr>
            <p:cNvPr id="32" name="Texto explicativo retangular com cantos arredondados 1337">
              <a:extLst>
                <a:ext uri="{FF2B5EF4-FFF2-40B4-BE49-F238E27FC236}">
                  <a16:creationId xmlns:a16="http://schemas.microsoft.com/office/drawing/2014/main" id="{C0D33AAA-A91F-BAAE-2092-B9CDA735B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55" y="2465321"/>
              <a:ext cx="1676599" cy="460241"/>
            </a:xfrm>
            <a:prstGeom prst="wedgeRoundRectCallout">
              <a:avLst>
                <a:gd name="adj1" fmla="val -21305"/>
                <a:gd name="adj2" fmla="val 92189"/>
                <a:gd name="adj3" fmla="val 16667"/>
              </a:avLst>
            </a:prstGeom>
            <a:solidFill>
              <a:srgbClr val="FFFFCC"/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2860" rIns="27432" bIns="2286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lang="pt-BR" sz="600" b="1" i="0" baseline="0" dirty="0">
                  <a:effectLst/>
                  <a:latin typeface="+mn-lt"/>
                  <a:ea typeface="+mn-ea"/>
                  <a:cs typeface="+mn-cs"/>
                </a:rPr>
                <a:t>Peça reprovou no banco de teste de estanqueidade da prensa de montagem do radiador com valor acima de </a:t>
              </a:r>
              <a:r>
                <a:rPr lang="pt-BR" sz="600" b="1" i="0" baseline="0" dirty="0">
                  <a:solidFill>
                    <a:srgbClr val="FF0000"/>
                  </a:solidFill>
                  <a:effectLst/>
                  <a:latin typeface="+mn-lt"/>
                  <a:ea typeface="+mn-ea"/>
                  <a:cs typeface="+mn-cs"/>
                </a:rPr>
                <a:t>400 Pa!</a:t>
              </a:r>
            </a:p>
          </p:txBody>
        </p:sp>
        <p:pic>
          <p:nvPicPr>
            <p:cNvPr id="24" name="Imagem 23" descr="Homem de óculos com a mão no rosto&#10;&#10;Descrição gerada automaticamente com confiança média">
              <a:extLst>
                <a:ext uri="{FF2B5EF4-FFF2-40B4-BE49-F238E27FC236}">
                  <a16:creationId xmlns:a16="http://schemas.microsoft.com/office/drawing/2014/main" id="{91862C8A-3952-24D2-F283-CEC426531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3064" b="71019" l="18688" r="97934">
                          <a14:foregroundMark x1="63522" y1="52223" x2="31357" y2="62409"/>
                          <a14:foregroundMark x1="31357" y1="62409" x2="30189" y2="63783"/>
                          <a14:foregroundMark x1="62713" y1="53355" x2="41599" y2="55133"/>
                          <a14:foregroundMark x1="41599" y1="55133" x2="35849" y2="58569"/>
                          <a14:foregroundMark x1="43756" y1="54527" x2="29470" y2="62328"/>
                          <a14:foregroundMark x1="29470" y1="62328" x2="37646" y2="68553"/>
                          <a14:foregroundMark x1="37646" y1="68553" x2="71429" y2="67785"/>
                          <a14:foregroundMark x1="71429" y1="67785" x2="81851" y2="61641"/>
                          <a14:foregroundMark x1="81851" y1="61641" x2="81851" y2="61641"/>
                          <a14:foregroundMark x1="33872" y1="61479" x2="22642" y2="67866"/>
                          <a14:foregroundMark x1="57592" y1="35206" x2="56783" y2="54931"/>
                          <a14:foregroundMark x1="56783" y1="54931" x2="63073" y2="65198"/>
                          <a14:foregroundMark x1="63073" y1="65198" x2="84097" y2="64713"/>
                          <a14:foregroundMark x1="84097" y1="64713" x2="90925" y2="56427"/>
                          <a14:foregroundMark x1="90925" y1="56427" x2="90925" y2="56427"/>
                          <a14:foregroundMark x1="73405" y1="41552" x2="73405" y2="41956"/>
                          <a14:foregroundMark x1="79874" y1="52344" x2="97305" y2="58003"/>
                          <a14:foregroundMark x1="97305" y1="58003" x2="97754" y2="65481"/>
                          <a14:foregroundMark x1="97754" y1="65481" x2="32345" y2="68270"/>
                          <a14:foregroundMark x1="32345" y1="68270" x2="25427" y2="65804"/>
                          <a14:foregroundMark x1="57862" y1="58690" x2="33064" y2="65683"/>
                          <a14:foregroundMark x1="69991" y1="53880" x2="82390" y2="62247"/>
                          <a14:foregroundMark x1="84367" y1="52991" x2="97934" y2="56427"/>
                          <a14:foregroundMark x1="52830" y1="34842" x2="53369" y2="37510"/>
                          <a14:foregroundMark x1="59299" y1="33185" x2="59838" y2="33064"/>
                          <a14:foregroundMark x1="85535" y1="65804" x2="86343" y2="71019"/>
                          <a14:foregroundMark x1="22642" y1="64026" x2="21204" y2="66815"/>
                          <a14:foregroundMark x1="20305" y1="67866" x2="18688" y2="70534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3" t="32000" b="31683"/>
            <a:stretch/>
          </p:blipFill>
          <p:spPr>
            <a:xfrm flipH="1">
              <a:off x="210773" y="3190574"/>
              <a:ext cx="934609" cy="893414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768DFF5-5948-85A4-96DF-3641D616F5C6}"/>
              </a:ext>
            </a:extLst>
          </p:cNvPr>
          <p:cNvGrpSpPr/>
          <p:nvPr/>
        </p:nvGrpSpPr>
        <p:grpSpPr>
          <a:xfrm>
            <a:off x="1780440" y="4179680"/>
            <a:ext cx="3543424" cy="945101"/>
            <a:chOff x="1780440" y="4179680"/>
            <a:chExt cx="3543424" cy="945101"/>
          </a:xfrm>
        </p:grpSpPr>
        <p:sp>
          <p:nvSpPr>
            <p:cNvPr id="37" name="CaixaDeTexto 3577192">
              <a:extLst>
                <a:ext uri="{FF2B5EF4-FFF2-40B4-BE49-F238E27FC236}">
                  <a16:creationId xmlns:a16="http://schemas.microsoft.com/office/drawing/2014/main" id="{9094D2C2-000B-2401-260C-34E686B3BCCC}"/>
                </a:ext>
              </a:extLst>
            </p:cNvPr>
            <p:cNvSpPr txBox="1"/>
            <p:nvPr/>
          </p:nvSpPr>
          <p:spPr bwMode="auto">
            <a:xfrm>
              <a:off x="3039546" y="4244658"/>
              <a:ext cx="2284318" cy="489872"/>
            </a:xfrm>
            <a:prstGeom prst="wedgeRoundRectCallout">
              <a:avLst>
                <a:gd name="adj1" fmla="val -58378"/>
                <a:gd name="adj2" fmla="val -11773"/>
                <a:gd name="adj3" fmla="val 16667"/>
              </a:avLst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27432" tIns="22860" rIns="27432" bIns="0" rtlCol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pt-BR" sz="700" b="0" i="0" u="none" strike="noStrike" baseline="0" dirty="0">
                  <a:solidFill>
                    <a:schemeClr val="tx1"/>
                  </a:solidFill>
                  <a:latin typeface="Arial"/>
                  <a:cs typeface="Arial"/>
                </a:rPr>
                <a:t>Analisado o dimensional da cravação da peça com o calibre de verificação, e não foi evidenciado nenhuma irregularidade na peça analisada.</a:t>
              </a:r>
            </a:p>
          </p:txBody>
        </p:sp>
        <p:pic>
          <p:nvPicPr>
            <p:cNvPr id="29" name="Imagem 28" descr="Homem com as mãos na cintura&#10;&#10;Descrição gerada automaticamente com confiança média">
              <a:extLst>
                <a:ext uri="{FF2B5EF4-FFF2-40B4-BE49-F238E27FC236}">
                  <a16:creationId xmlns:a16="http://schemas.microsoft.com/office/drawing/2014/main" id="{4FAFA728-894D-C77F-66F1-9AB8E1DBC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2802" b="68836" l="4981" r="93487">
                          <a14:foregroundMark x1="4981" y1="43922" x2="17337" y2="43621"/>
                          <a14:foregroundMark x1="33429" y1="52069" x2="40421" y2="64009"/>
                          <a14:foregroundMark x1="60824" y1="60690" x2="48084" y2="66207"/>
                          <a14:foregroundMark x1="80077" y1="56121" x2="88123" y2="63534"/>
                          <a14:foregroundMark x1="88123" y1="63534" x2="88123" y2="63534"/>
                          <a14:foregroundMark x1="80939" y1="54483" x2="92720" y2="60905"/>
                          <a14:foregroundMark x1="92720" y1="60905" x2="93487" y2="63922"/>
                          <a14:foregroundMark x1="82280" y1="54181" x2="90421" y2="57155"/>
                          <a14:foregroundMark x1="91954" y1="58233" x2="92050" y2="61336"/>
                          <a14:foregroundMark x1="84100" y1="66207" x2="62452" y2="66121"/>
                          <a14:foregroundMark x1="81609" y1="65431" x2="79885" y2="67414"/>
                          <a14:foregroundMark x1="83429" y1="66164" x2="83333" y2="67716"/>
                          <a14:foregroundMark x1="40900" y1="62457" x2="37452" y2="66810"/>
                          <a14:foregroundMark x1="40134" y1="65948" x2="39080" y2="67543"/>
                          <a14:foregroundMark x1="51054" y1="32802" x2="55268" y2="33147"/>
                          <a14:foregroundMark x1="31609" y1="46552" x2="34770" y2="46983"/>
                          <a14:foregroundMark x1="87739" y1="66767" x2="86782" y2="68319"/>
                          <a14:foregroundMark x1="79789" y1="52241" x2="82950" y2="53750"/>
                          <a14:foregroundMark x1="36494" y1="65345" x2="33716" y2="68836"/>
                          <a14:backgroundMark x1="52969" y1="36207" x2="53736" y2="36034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59" b="32564"/>
            <a:stretch/>
          </p:blipFill>
          <p:spPr>
            <a:xfrm flipH="1">
              <a:off x="1780440" y="4179680"/>
              <a:ext cx="1116936" cy="945101"/>
            </a:xfrm>
            <a:prstGeom prst="rect">
              <a:avLst/>
            </a:prstGeom>
          </p:spPr>
        </p:pic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58F90D1D-D534-7ECC-B13D-22EFDC043083}"/>
              </a:ext>
            </a:extLst>
          </p:cNvPr>
          <p:cNvGrpSpPr/>
          <p:nvPr/>
        </p:nvGrpSpPr>
        <p:grpSpPr>
          <a:xfrm>
            <a:off x="6124618" y="780158"/>
            <a:ext cx="1939207" cy="1432445"/>
            <a:chOff x="6124618" y="780158"/>
            <a:chExt cx="1939207" cy="1432445"/>
          </a:xfrm>
        </p:grpSpPr>
        <p:sp>
          <p:nvSpPr>
            <p:cNvPr id="40" name="CaixaDeTexto 3577195">
              <a:extLst>
                <a:ext uri="{FF2B5EF4-FFF2-40B4-BE49-F238E27FC236}">
                  <a16:creationId xmlns:a16="http://schemas.microsoft.com/office/drawing/2014/main" id="{068A0066-7AF8-7C4B-0824-CC9B84589AE8}"/>
                </a:ext>
              </a:extLst>
            </p:cNvPr>
            <p:cNvSpPr txBox="1"/>
            <p:nvPr/>
          </p:nvSpPr>
          <p:spPr bwMode="auto">
            <a:xfrm>
              <a:off x="6124618" y="780158"/>
              <a:ext cx="1701561" cy="434856"/>
            </a:xfrm>
            <a:prstGeom prst="wedgeRoundRectCallout">
              <a:avLst>
                <a:gd name="adj1" fmla="val -1746"/>
                <a:gd name="adj2" fmla="val 121495"/>
                <a:gd name="adj3" fmla="val 16667"/>
              </a:avLst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27432" tIns="22860" rIns="27432" bIns="0" rtlCol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pt-BR" sz="700" dirty="0">
                  <a:solidFill>
                    <a:schemeClr val="tx1"/>
                  </a:solidFill>
                  <a:latin typeface="Arial"/>
                  <a:cs typeface="Arial"/>
                </a:rPr>
                <a:t>N</a:t>
              </a:r>
              <a:r>
                <a:rPr lang="pt-BR" sz="700" b="0" i="0" u="none" strike="noStrike" baseline="0" dirty="0">
                  <a:solidFill>
                    <a:schemeClr val="tx1"/>
                  </a:solidFill>
                  <a:latin typeface="Arial"/>
                  <a:cs typeface="Arial"/>
                </a:rPr>
                <a:t>o teste no banco com água, foi confirmado e identificado o local do vazamento</a:t>
              </a:r>
            </a:p>
          </p:txBody>
        </p:sp>
        <p:pic>
          <p:nvPicPr>
            <p:cNvPr id="31" name="Imagem 30" descr="Homem com os braços para cima&#10;&#10;Descrição gerada automaticamente com confiança baixa">
              <a:extLst>
                <a:ext uri="{FF2B5EF4-FFF2-40B4-BE49-F238E27FC236}">
                  <a16:creationId xmlns:a16="http://schemas.microsoft.com/office/drawing/2014/main" id="{BAE2AADB-F7D6-026D-107E-C27703A3D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388" b="76250" l="7759" r="96073">
                          <a14:foregroundMark x1="8621" y1="41681" x2="10920" y2="43147"/>
                          <a14:foregroundMark x1="10153" y1="50172" x2="7854" y2="54828"/>
                          <a14:foregroundMark x1="26916" y1="56897" x2="33908" y2="56078"/>
                          <a14:foregroundMark x1="47797" y1="54181" x2="51533" y2="53578"/>
                          <a14:foregroundMark x1="85728" y1="61509" x2="89655" y2="71983"/>
                          <a14:foregroundMark x1="70019" y1="67586" x2="54885" y2="74569"/>
                          <a14:foregroundMark x1="47510" y1="64397" x2="46360" y2="75603"/>
                          <a14:foregroundMark x1="80172" y1="67586" x2="76628" y2="76336"/>
                          <a14:foregroundMark x1="87261" y1="67414" x2="89655" y2="74957"/>
                          <a14:foregroundMark x1="91188" y1="62543" x2="92529" y2="71164"/>
                          <a14:foregroundMark x1="91954" y1="61078" x2="94061" y2="67328"/>
                          <a14:foregroundMark x1="91571" y1="60862" x2="96073" y2="64914"/>
                          <a14:foregroundMark x1="85728" y1="61422" x2="63314" y2="65603"/>
                          <a14:foregroundMark x1="63314" y1="65603" x2="51820" y2="70474"/>
                          <a14:foregroundMark x1="51820" y1="70474" x2="51149" y2="71897"/>
                          <a14:foregroundMark x1="41475" y1="55948" x2="66762" y2="70733"/>
                          <a14:foregroundMark x1="36877" y1="55819" x2="70977" y2="57198"/>
                          <a14:foregroundMark x1="70977" y1="57198" x2="86015" y2="61164"/>
                          <a14:foregroundMark x1="86015" y1="61164" x2="88027" y2="63664"/>
                          <a14:foregroundMark x1="87644" y1="62112" x2="81418" y2="57112"/>
                          <a14:foregroundMark x1="53927" y1="52931" x2="37356" y2="55043"/>
                          <a14:foregroundMark x1="37356" y1="55043" x2="42816" y2="60431"/>
                          <a14:foregroundMark x1="55364" y1="57328" x2="73755" y2="62802"/>
                          <a14:foregroundMark x1="80651" y1="55259" x2="93199" y2="62371"/>
                          <a14:foregroundMark x1="93199" y1="62371" x2="95977" y2="69828"/>
                          <a14:foregroundMark x1="90805" y1="58836" x2="95785" y2="68836"/>
                          <a14:foregroundMark x1="95594" y1="65259" x2="95594" y2="68578"/>
                          <a14:foregroundMark x1="93199" y1="61164" x2="95019" y2="64138"/>
                          <a14:foregroundMark x1="46360" y1="52543" x2="57184" y2="53233"/>
                          <a14:foregroundMark x1="11015" y1="47586" x2="10441" y2="491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026" b="25256"/>
            <a:stretch/>
          </p:blipFill>
          <p:spPr>
            <a:xfrm>
              <a:off x="7012320" y="1191055"/>
              <a:ext cx="1051505" cy="1021548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94C67B7-1558-2C6B-4EE3-D9B7265D51C7}"/>
              </a:ext>
            </a:extLst>
          </p:cNvPr>
          <p:cNvGrpSpPr/>
          <p:nvPr/>
        </p:nvGrpSpPr>
        <p:grpSpPr>
          <a:xfrm>
            <a:off x="6053956" y="3973545"/>
            <a:ext cx="2997071" cy="1104901"/>
            <a:chOff x="6053956" y="3973545"/>
            <a:chExt cx="2997071" cy="1104901"/>
          </a:xfrm>
        </p:grpSpPr>
        <p:sp>
          <p:nvSpPr>
            <p:cNvPr id="35" name="Texto explicativo retangular com cantos arredondados 1337">
              <a:extLst>
                <a:ext uri="{FF2B5EF4-FFF2-40B4-BE49-F238E27FC236}">
                  <a16:creationId xmlns:a16="http://schemas.microsoft.com/office/drawing/2014/main" id="{8B0F6655-0F7B-480A-A04B-61EAD70D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956" y="4145311"/>
              <a:ext cx="2010559" cy="466576"/>
            </a:xfrm>
            <a:prstGeom prst="wedgeRoundRectCallout">
              <a:avLst>
                <a:gd name="adj1" fmla="val 59566"/>
                <a:gd name="adj2" fmla="val -19329"/>
                <a:gd name="adj3" fmla="val 16667"/>
              </a:avLst>
            </a:prstGeom>
            <a:solidFill>
              <a:srgbClr val="FFFFCC"/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2860" rIns="27432" bIns="2286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pt-BR" sz="700" i="0" baseline="0" dirty="0">
                  <a:effectLst/>
                  <a:latin typeface="+mn-lt"/>
                  <a:ea typeface="+mn-ea"/>
                  <a:cs typeface="+mn-cs"/>
                </a:rPr>
                <a:t>Ao desmontar a peça na região do vazamento, encontramos o nosso problema: vamos descobrir porque o bloco estava com a guarnição deslocada dentro do coletor!!</a:t>
              </a:r>
              <a:endParaRPr lang="pt-BR" sz="900" dirty="0">
                <a:effectLst/>
              </a:endParaRPr>
            </a:p>
          </p:txBody>
        </p:sp>
        <p:pic>
          <p:nvPicPr>
            <p:cNvPr id="36" name="Imagem 35" descr="Homem em pé com a mão&#10;&#10;Descrição gerada automaticamente com confiança média">
              <a:extLst>
                <a:ext uri="{FF2B5EF4-FFF2-40B4-BE49-F238E27FC236}">
                  <a16:creationId xmlns:a16="http://schemas.microsoft.com/office/drawing/2014/main" id="{53CE11BA-EC1F-40BC-21B4-2F02BDE02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8006" b="61650" l="9938" r="89959">
                          <a14:foregroundMark x1="39441" y1="55452" x2="55901" y2="58155"/>
                          <a14:foregroundMark x1="55176" y1="56011" x2="54762" y2="61650"/>
                          <a14:foregroundMark x1="68116" y1="28006" x2="68944" y2="29404"/>
                          <a14:foregroundMark x1="68323" y1="29171" x2="67598" y2="30103"/>
                          <a14:foregroundMark x1="40994" y1="59646" x2="40994" y2="59646"/>
                          <a14:backgroundMark x1="82298" y1="37931" x2="82609" y2="39795"/>
                          <a14:backgroundMark x1="82091" y1="48509" x2="81781" y2="480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7" t="25576" r="15023" b="39695"/>
            <a:stretch/>
          </p:blipFill>
          <p:spPr>
            <a:xfrm>
              <a:off x="8133333" y="3973545"/>
              <a:ext cx="917694" cy="1104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417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cozinha, mesa, de madeira, tábua&#10;&#10;Descrição gerada automaticamente">
            <a:extLst>
              <a:ext uri="{FF2B5EF4-FFF2-40B4-BE49-F238E27FC236}">
                <a16:creationId xmlns:a16="http://schemas.microsoft.com/office/drawing/2014/main" id="{19FBDB4C-23D8-B3F3-40BA-2B5675CE5D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28" r="-156" b="452"/>
          <a:stretch/>
        </p:blipFill>
        <p:spPr>
          <a:xfrm>
            <a:off x="200995" y="1210816"/>
            <a:ext cx="1757064" cy="21861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</p:pic>
      <p:pic>
        <p:nvPicPr>
          <p:cNvPr id="8" name="01073DD4-E8E8-44B9-A8EC-F91A4B339BF6">
            <a:extLst>
              <a:ext uri="{FF2B5EF4-FFF2-40B4-BE49-F238E27FC236}">
                <a16:creationId xmlns:a16="http://schemas.microsoft.com/office/drawing/2014/main" id="{00000000-0008-0000-0800-0000F7000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0" t="10282" r="1972" b="46362"/>
          <a:stretch>
            <a:fillRect/>
          </a:stretch>
        </p:blipFill>
        <p:spPr bwMode="auto">
          <a:xfrm rot="5400000">
            <a:off x="3848930" y="1586004"/>
            <a:ext cx="2245819" cy="1451739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Análise do sistema</a:t>
            </a:r>
            <a:endParaRPr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F38E670-AD9A-CEE5-EFF1-6CD099E43815}"/>
              </a:ext>
            </a:extLst>
          </p:cNvPr>
          <p:cNvSpPr txBox="1"/>
          <p:nvPr/>
        </p:nvSpPr>
        <p:spPr>
          <a:xfrm>
            <a:off x="39047" y="3213557"/>
            <a:ext cx="2080956" cy="36678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</a:rPr>
              <a:t>Operador pega a guarnição na embalagem no posto de trabalho</a:t>
            </a:r>
          </a:p>
        </p:txBody>
      </p:sp>
      <p:grpSp>
        <p:nvGrpSpPr>
          <p:cNvPr id="3" name="Grupo 112">
            <a:extLst>
              <a:ext uri="{FF2B5EF4-FFF2-40B4-BE49-F238E27FC236}">
                <a16:creationId xmlns:a16="http://schemas.microsoft.com/office/drawing/2014/main" id="{00000000-0008-0000-0800-0000B4000000}"/>
              </a:ext>
            </a:extLst>
          </p:cNvPr>
          <p:cNvGrpSpPr>
            <a:grpSpLocks/>
          </p:cNvGrpSpPr>
          <p:nvPr/>
        </p:nvGrpSpPr>
        <p:grpSpPr bwMode="auto">
          <a:xfrm>
            <a:off x="877248" y="883574"/>
            <a:ext cx="404555" cy="378984"/>
            <a:chOff x="0" y="0"/>
            <a:chExt cx="586195" cy="596350"/>
          </a:xfrm>
        </p:grpSpPr>
        <p:sp>
          <p:nvSpPr>
            <p:cNvPr id="4" name="Up Arrow Callout 637">
              <a:extLst>
                <a:ext uri="{FF2B5EF4-FFF2-40B4-BE49-F238E27FC236}">
                  <a16:creationId xmlns:a16="http://schemas.microsoft.com/office/drawing/2014/main" id="{00000000-0008-0000-0800-0000B5000000}"/>
                </a:ext>
              </a:extLst>
            </p:cNvPr>
            <p:cNvSpPr/>
            <p:nvPr/>
          </p:nvSpPr>
          <p:spPr>
            <a:xfrm rot="10800000">
              <a:off x="0" y="0"/>
              <a:ext cx="586195" cy="596350"/>
            </a:xfrm>
            <a:prstGeom prst="upArrowCallout">
              <a:avLst/>
            </a:prstGeom>
            <a:solidFill>
              <a:srgbClr val="FFFF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sz="1600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CaixaDeTexto 98">
              <a:extLst>
                <a:ext uri="{FF2B5EF4-FFF2-40B4-BE49-F238E27FC236}">
                  <a16:creationId xmlns:a16="http://schemas.microsoft.com/office/drawing/2014/main" id="{00000000-0008-0000-0800-0000B6000000}"/>
                </a:ext>
              </a:extLst>
            </p:cNvPr>
            <p:cNvSpPr txBox="1"/>
            <p:nvPr/>
          </p:nvSpPr>
          <p:spPr>
            <a:xfrm>
              <a:off x="85789" y="29089"/>
              <a:ext cx="428923" cy="305448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/>
                <a:t>1</a:t>
              </a:r>
            </a:p>
          </p:txBody>
        </p:sp>
      </p:grpSp>
      <p:pic>
        <p:nvPicPr>
          <p:cNvPr id="7" name="7948DE98-4AB0-4784-84E2-4D22CAB0304B">
            <a:extLst>
              <a:ext uri="{FF2B5EF4-FFF2-40B4-BE49-F238E27FC236}">
                <a16:creationId xmlns:a16="http://schemas.microsoft.com/office/drawing/2014/main" id="{00000000-0008-0000-0800-000007010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16249" r="469" b="32917"/>
          <a:stretch/>
        </p:blipFill>
        <p:spPr bwMode="auto">
          <a:xfrm rot="5400000">
            <a:off x="5026897" y="1864586"/>
            <a:ext cx="2245817" cy="88686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4AD62BDF-F403-47F8-A83C-2A935ABF4821">
            <a:extLst>
              <a:ext uri="{FF2B5EF4-FFF2-40B4-BE49-F238E27FC236}">
                <a16:creationId xmlns:a16="http://schemas.microsoft.com/office/drawing/2014/main" id="{00000000-0008-0000-0800-000093000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t="21543" r="10503" b="7168"/>
          <a:stretch>
            <a:fillRect/>
          </a:stretch>
        </p:blipFill>
        <p:spPr bwMode="auto">
          <a:xfrm rot="5400000">
            <a:off x="2010936" y="2614088"/>
            <a:ext cx="2236026" cy="1744848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6CC35CEF-5714-461E-BC3C-011490C5A2B6" descr="6CC35CEF-5714-461E-BC3C-011490C5A2B6">
            <a:extLst>
              <a:ext uri="{FF2B5EF4-FFF2-40B4-BE49-F238E27FC236}">
                <a16:creationId xmlns:a16="http://schemas.microsoft.com/office/drawing/2014/main" id="{00000000-0008-0000-0800-0000F6000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9" t="2206" r="8317" b="23508"/>
          <a:stretch/>
        </p:blipFill>
        <p:spPr bwMode="auto">
          <a:xfrm rot="5400000">
            <a:off x="6772760" y="2505876"/>
            <a:ext cx="2245700" cy="19814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o 112">
            <a:extLst>
              <a:ext uri="{FF2B5EF4-FFF2-40B4-BE49-F238E27FC236}">
                <a16:creationId xmlns:a16="http://schemas.microsoft.com/office/drawing/2014/main" id="{47A69E7C-90EF-D722-EA14-C0A512E9732B}"/>
              </a:ext>
            </a:extLst>
          </p:cNvPr>
          <p:cNvGrpSpPr>
            <a:grpSpLocks/>
          </p:cNvGrpSpPr>
          <p:nvPr/>
        </p:nvGrpSpPr>
        <p:grpSpPr bwMode="auto">
          <a:xfrm>
            <a:off x="2926670" y="2080224"/>
            <a:ext cx="404555" cy="378984"/>
            <a:chOff x="0" y="0"/>
            <a:chExt cx="586195" cy="596350"/>
          </a:xfrm>
        </p:grpSpPr>
        <p:sp>
          <p:nvSpPr>
            <p:cNvPr id="15" name="Up Arrow Callout 637">
              <a:extLst>
                <a:ext uri="{FF2B5EF4-FFF2-40B4-BE49-F238E27FC236}">
                  <a16:creationId xmlns:a16="http://schemas.microsoft.com/office/drawing/2014/main" id="{031D9D89-A2DC-9914-D085-0F93A01DA14D}"/>
                </a:ext>
              </a:extLst>
            </p:cNvPr>
            <p:cNvSpPr/>
            <p:nvPr/>
          </p:nvSpPr>
          <p:spPr>
            <a:xfrm rot="10800000">
              <a:off x="0" y="0"/>
              <a:ext cx="586195" cy="596350"/>
            </a:xfrm>
            <a:prstGeom prst="upArrowCallout">
              <a:avLst/>
            </a:prstGeom>
            <a:solidFill>
              <a:srgbClr val="FFFF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sz="1600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CaixaDeTexto 98">
              <a:extLst>
                <a:ext uri="{FF2B5EF4-FFF2-40B4-BE49-F238E27FC236}">
                  <a16:creationId xmlns:a16="http://schemas.microsoft.com/office/drawing/2014/main" id="{80755965-3C46-0744-8805-D40FE7C023AF}"/>
                </a:ext>
              </a:extLst>
            </p:cNvPr>
            <p:cNvSpPr txBox="1"/>
            <p:nvPr/>
          </p:nvSpPr>
          <p:spPr>
            <a:xfrm>
              <a:off x="85789" y="29089"/>
              <a:ext cx="428923" cy="305448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/>
                <a:t>2</a:t>
              </a:r>
            </a:p>
          </p:txBody>
        </p:sp>
      </p:grpSp>
      <p:grpSp>
        <p:nvGrpSpPr>
          <p:cNvPr id="17" name="Grupo 112">
            <a:extLst>
              <a:ext uri="{FF2B5EF4-FFF2-40B4-BE49-F238E27FC236}">
                <a16:creationId xmlns:a16="http://schemas.microsoft.com/office/drawing/2014/main" id="{248870C2-41FF-0C69-1D77-4B27277F53F4}"/>
              </a:ext>
            </a:extLst>
          </p:cNvPr>
          <p:cNvGrpSpPr>
            <a:grpSpLocks/>
          </p:cNvGrpSpPr>
          <p:nvPr/>
        </p:nvGrpSpPr>
        <p:grpSpPr bwMode="auto">
          <a:xfrm>
            <a:off x="5217592" y="883574"/>
            <a:ext cx="404555" cy="378984"/>
            <a:chOff x="0" y="0"/>
            <a:chExt cx="586195" cy="596350"/>
          </a:xfrm>
        </p:grpSpPr>
        <p:sp>
          <p:nvSpPr>
            <p:cNvPr id="19" name="Up Arrow Callout 637">
              <a:extLst>
                <a:ext uri="{FF2B5EF4-FFF2-40B4-BE49-F238E27FC236}">
                  <a16:creationId xmlns:a16="http://schemas.microsoft.com/office/drawing/2014/main" id="{BE733ACA-ECF5-426D-51DF-908464FF9B4C}"/>
                </a:ext>
              </a:extLst>
            </p:cNvPr>
            <p:cNvSpPr/>
            <p:nvPr/>
          </p:nvSpPr>
          <p:spPr>
            <a:xfrm rot="10800000">
              <a:off x="0" y="0"/>
              <a:ext cx="586195" cy="596350"/>
            </a:xfrm>
            <a:prstGeom prst="upArrowCallout">
              <a:avLst/>
            </a:prstGeom>
            <a:solidFill>
              <a:srgbClr val="FFFF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sz="1600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CaixaDeTexto 98">
              <a:extLst>
                <a:ext uri="{FF2B5EF4-FFF2-40B4-BE49-F238E27FC236}">
                  <a16:creationId xmlns:a16="http://schemas.microsoft.com/office/drawing/2014/main" id="{846915E6-4663-A590-B0B6-0BA8FD692A65}"/>
                </a:ext>
              </a:extLst>
            </p:cNvPr>
            <p:cNvSpPr txBox="1"/>
            <p:nvPr/>
          </p:nvSpPr>
          <p:spPr>
            <a:xfrm>
              <a:off x="85789" y="29089"/>
              <a:ext cx="428923" cy="305448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/>
                <a:t>3</a:t>
              </a:r>
            </a:p>
          </p:txBody>
        </p:sp>
      </p:grpSp>
      <p:grpSp>
        <p:nvGrpSpPr>
          <p:cNvPr id="27" name="Grupo 112">
            <a:extLst>
              <a:ext uri="{FF2B5EF4-FFF2-40B4-BE49-F238E27FC236}">
                <a16:creationId xmlns:a16="http://schemas.microsoft.com/office/drawing/2014/main" id="{E5C99233-C492-CFF8-A5F3-E172E737DDA8}"/>
              </a:ext>
            </a:extLst>
          </p:cNvPr>
          <p:cNvGrpSpPr>
            <a:grpSpLocks/>
          </p:cNvGrpSpPr>
          <p:nvPr/>
        </p:nvGrpSpPr>
        <p:grpSpPr bwMode="auto">
          <a:xfrm>
            <a:off x="7624740" y="2008283"/>
            <a:ext cx="404555" cy="378984"/>
            <a:chOff x="0" y="0"/>
            <a:chExt cx="586195" cy="596350"/>
          </a:xfrm>
        </p:grpSpPr>
        <p:sp>
          <p:nvSpPr>
            <p:cNvPr id="32" name="Up Arrow Callout 637">
              <a:extLst>
                <a:ext uri="{FF2B5EF4-FFF2-40B4-BE49-F238E27FC236}">
                  <a16:creationId xmlns:a16="http://schemas.microsoft.com/office/drawing/2014/main" id="{3B8EE1CD-AB6F-B0AC-30D0-3B22E8DF7C3D}"/>
                </a:ext>
              </a:extLst>
            </p:cNvPr>
            <p:cNvSpPr/>
            <p:nvPr/>
          </p:nvSpPr>
          <p:spPr>
            <a:xfrm rot="10800000">
              <a:off x="0" y="0"/>
              <a:ext cx="586195" cy="596350"/>
            </a:xfrm>
            <a:prstGeom prst="upArrowCallout">
              <a:avLst/>
            </a:prstGeom>
            <a:solidFill>
              <a:srgbClr val="FFFF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sz="1600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CaixaDeTexto 98">
              <a:extLst>
                <a:ext uri="{FF2B5EF4-FFF2-40B4-BE49-F238E27FC236}">
                  <a16:creationId xmlns:a16="http://schemas.microsoft.com/office/drawing/2014/main" id="{06B532ED-DB00-0BD4-A4A4-4F17BE0817E0}"/>
                </a:ext>
              </a:extLst>
            </p:cNvPr>
            <p:cNvSpPr txBox="1"/>
            <p:nvPr/>
          </p:nvSpPr>
          <p:spPr>
            <a:xfrm>
              <a:off x="85789" y="29089"/>
              <a:ext cx="428923" cy="305448"/>
            </a:xfrm>
            <a:prstGeom prst="rect">
              <a:avLst/>
            </a:prstGeom>
            <a:noFill/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b="1" dirty="0"/>
                <a:t>4</a:t>
              </a: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79077BF-4163-A8E8-0A68-A6BC0D2702D5}"/>
              </a:ext>
            </a:extLst>
          </p:cNvPr>
          <p:cNvSpPr txBox="1"/>
          <p:nvPr/>
        </p:nvSpPr>
        <p:spPr>
          <a:xfrm>
            <a:off x="2088470" y="4526016"/>
            <a:ext cx="2080956" cy="36678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</a:rPr>
              <a:t>Operador encaixa a peça no bloco radiador com as duas mãos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4216DDF-8B8F-1EFB-A7EE-F9E6D20449FD}"/>
              </a:ext>
            </a:extLst>
          </p:cNvPr>
          <p:cNvSpPr txBox="1"/>
          <p:nvPr/>
        </p:nvSpPr>
        <p:spPr>
          <a:xfrm>
            <a:off x="4135995" y="3086043"/>
            <a:ext cx="2567747" cy="69289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</a:rPr>
              <a:t>Operador aperta o botão e a câmera faz a inspeção fotográfica da peça para detectar erros de posição da guarnição no bloco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F0DB5EB-67A4-3910-A9C3-A1D83DEE9CBC}"/>
              </a:ext>
            </a:extLst>
          </p:cNvPr>
          <p:cNvSpPr txBox="1"/>
          <p:nvPr/>
        </p:nvSpPr>
        <p:spPr>
          <a:xfrm>
            <a:off x="6796538" y="4506501"/>
            <a:ext cx="2250965" cy="378984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</a:rPr>
              <a:t>Operador encaixa a vasca por cima da guarnição, fixando a sua posição</a:t>
            </a:r>
          </a:p>
        </p:txBody>
      </p:sp>
    </p:spTree>
    <p:extLst>
      <p:ext uri="{BB962C8B-B14F-4D97-AF65-F5344CB8AC3E}">
        <p14:creationId xmlns:p14="http://schemas.microsoft.com/office/powerpoint/2010/main" val="1802899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dos Objetivos</a:t>
            </a:r>
            <a:endParaRPr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0B1BD52-0807-85BF-1D78-7C0134BDE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559" y="641938"/>
            <a:ext cx="8608171" cy="33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5" rIns="91429" bIns="45715">
            <a:spAutoFit/>
          </a:bodyPr>
          <a:lstStyle>
            <a:lvl1pPr marL="2857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pt-BR" b="1" dirty="0"/>
              <a:t>Meta a atingir com redução do NVAA</a:t>
            </a:r>
          </a:p>
        </p:txBody>
      </p:sp>
      <p:sp>
        <p:nvSpPr>
          <p:cNvPr id="50" name="Bisel 33">
            <a:extLst>
              <a:ext uri="{FF2B5EF4-FFF2-40B4-BE49-F238E27FC236}">
                <a16:creationId xmlns:a16="http://schemas.microsoft.com/office/drawing/2014/main" id="{5984DE52-EF5D-4013-1E18-4FA98EE6D96F}"/>
              </a:ext>
            </a:extLst>
          </p:cNvPr>
          <p:cNvSpPr/>
          <p:nvPr/>
        </p:nvSpPr>
        <p:spPr>
          <a:xfrm>
            <a:off x="4559818" y="4403562"/>
            <a:ext cx="3619317" cy="590489"/>
          </a:xfrm>
          <a:prstGeom prst="bevel">
            <a:avLst/>
          </a:prstGeom>
          <a:solidFill>
            <a:srgbClr val="259D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pt-BR" sz="900" b="1" dirty="0">
                <a:solidFill>
                  <a:schemeClr val="bg1"/>
                </a:solidFill>
              </a:rPr>
              <a:t>Eliminar o Refugo pelo modo de falha de vazamento pela cravação devido a guarnição deslocada no bloco 27mm T4</a:t>
            </a:r>
          </a:p>
        </p:txBody>
      </p:sp>
      <p:sp>
        <p:nvSpPr>
          <p:cNvPr id="309" name="Retângulo 308">
            <a:extLst>
              <a:ext uri="{FF2B5EF4-FFF2-40B4-BE49-F238E27FC236}">
                <a16:creationId xmlns:a16="http://schemas.microsoft.com/office/drawing/2014/main" id="{9C423057-02DA-D7EE-EFD0-A6371B152BB5}"/>
              </a:ext>
            </a:extLst>
          </p:cNvPr>
          <p:cNvSpPr/>
          <p:nvPr/>
        </p:nvSpPr>
        <p:spPr>
          <a:xfrm>
            <a:off x="4989784" y="1106870"/>
            <a:ext cx="3261946" cy="529881"/>
          </a:xfrm>
          <a:prstGeom prst="rect">
            <a:avLst/>
          </a:prstGeom>
          <a:solidFill>
            <a:srgbClr val="FF5C5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Focado nos casos de guarnição deslocada no bloco radiador 27mm T4</a:t>
            </a:r>
          </a:p>
        </p:txBody>
      </p:sp>
      <p:sp>
        <p:nvSpPr>
          <p:cNvPr id="314" name="Retângulo 313">
            <a:extLst>
              <a:ext uri="{FF2B5EF4-FFF2-40B4-BE49-F238E27FC236}">
                <a16:creationId xmlns:a16="http://schemas.microsoft.com/office/drawing/2014/main" id="{F19030E2-2C5A-B09D-071C-920777D602F0}"/>
              </a:ext>
            </a:extLst>
          </p:cNvPr>
          <p:cNvSpPr/>
          <p:nvPr/>
        </p:nvSpPr>
        <p:spPr>
          <a:xfrm>
            <a:off x="4989784" y="1752210"/>
            <a:ext cx="3261946" cy="529881"/>
          </a:xfrm>
          <a:prstGeom prst="rect">
            <a:avLst/>
          </a:prstGeom>
          <a:solidFill>
            <a:srgbClr val="FFF852"/>
          </a:solidFill>
          <a:ln w="381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Eliminar 100% do refugo por este modo de falha</a:t>
            </a:r>
          </a:p>
        </p:txBody>
      </p:sp>
      <p:sp>
        <p:nvSpPr>
          <p:cNvPr id="319" name="Retângulo 318">
            <a:extLst>
              <a:ext uri="{FF2B5EF4-FFF2-40B4-BE49-F238E27FC236}">
                <a16:creationId xmlns:a16="http://schemas.microsoft.com/office/drawing/2014/main" id="{57800590-4A3D-799E-FFAE-518A7BC73521}"/>
              </a:ext>
            </a:extLst>
          </p:cNvPr>
          <p:cNvSpPr/>
          <p:nvPr/>
        </p:nvSpPr>
        <p:spPr>
          <a:xfrm>
            <a:off x="4989784" y="2428169"/>
            <a:ext cx="3261946" cy="529881"/>
          </a:xfrm>
          <a:prstGeom prst="rect">
            <a:avLst/>
          </a:prstGeom>
          <a:solidFill>
            <a:srgbClr val="FFBC49"/>
          </a:solidFill>
          <a:ln w="38100">
            <a:solidFill>
              <a:srgbClr val="B97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De acordo com o desenvolvimento do PDCA</a:t>
            </a:r>
          </a:p>
        </p:txBody>
      </p:sp>
      <p:sp>
        <p:nvSpPr>
          <p:cNvPr id="324" name="Retângulo 323">
            <a:extLst>
              <a:ext uri="{FF2B5EF4-FFF2-40B4-BE49-F238E27FC236}">
                <a16:creationId xmlns:a16="http://schemas.microsoft.com/office/drawing/2014/main" id="{78C09204-BAB7-668C-1845-6BCC75B08DF4}"/>
              </a:ext>
            </a:extLst>
          </p:cNvPr>
          <p:cNvSpPr/>
          <p:nvPr/>
        </p:nvSpPr>
        <p:spPr>
          <a:xfrm>
            <a:off x="4989784" y="3098078"/>
            <a:ext cx="3261946" cy="529881"/>
          </a:xfrm>
          <a:prstGeom prst="rect">
            <a:avLst/>
          </a:prstGeom>
          <a:solidFill>
            <a:srgbClr val="259DFF"/>
          </a:solidFill>
          <a:ln w="38100">
            <a:solidFill>
              <a:srgbClr val="35F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Porque o custo do refugo de radiador é alto</a:t>
            </a:r>
          </a:p>
        </p:txBody>
      </p:sp>
      <p:sp>
        <p:nvSpPr>
          <p:cNvPr id="329" name="Retângulo 328">
            <a:extLst>
              <a:ext uri="{FF2B5EF4-FFF2-40B4-BE49-F238E27FC236}">
                <a16:creationId xmlns:a16="http://schemas.microsoft.com/office/drawing/2014/main" id="{A101A8E9-38CF-E3AD-DC31-B963651F8191}"/>
              </a:ext>
            </a:extLst>
          </p:cNvPr>
          <p:cNvSpPr/>
          <p:nvPr/>
        </p:nvSpPr>
        <p:spPr>
          <a:xfrm>
            <a:off x="4989784" y="3747311"/>
            <a:ext cx="3261946" cy="536899"/>
          </a:xfrm>
          <a:prstGeom prst="rect">
            <a:avLst/>
          </a:prstGeom>
          <a:solidFill>
            <a:srgbClr val="99E164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Atingir a meta em maio de 2024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BED7147-5168-DCC3-3A89-5584A42D7E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2" y="1534430"/>
            <a:ext cx="3492128" cy="2317357"/>
          </a:xfrm>
          <a:prstGeom prst="rect">
            <a:avLst/>
          </a:prstGeom>
        </p:spPr>
      </p:pic>
      <p:pic>
        <p:nvPicPr>
          <p:cNvPr id="1026" name="Picture 2" descr="Construindo a meta da sua equipe">
            <a:extLst>
              <a:ext uri="{FF2B5EF4-FFF2-40B4-BE49-F238E27FC236}">
                <a16:creationId xmlns:a16="http://schemas.microsoft.com/office/drawing/2014/main" id="{055D7B27-0EBF-1FCA-76CF-EE6C35AF7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32809" y="1204486"/>
            <a:ext cx="1771256" cy="101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3A8DF7D-ED02-0DAB-A824-D2DCE97F2770}"/>
              </a:ext>
            </a:extLst>
          </p:cNvPr>
          <p:cNvGrpSpPr/>
          <p:nvPr/>
        </p:nvGrpSpPr>
        <p:grpSpPr>
          <a:xfrm>
            <a:off x="4154217" y="1095279"/>
            <a:ext cx="752012" cy="3188932"/>
            <a:chOff x="3339118" y="1144778"/>
            <a:chExt cx="810115" cy="3235885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52A49093-16B8-74AF-C00E-4841A3D1B4DB}"/>
                </a:ext>
              </a:extLst>
            </p:cNvPr>
            <p:cNvGrpSpPr/>
            <p:nvPr/>
          </p:nvGrpSpPr>
          <p:grpSpPr>
            <a:xfrm>
              <a:off x="3345850" y="1144778"/>
              <a:ext cx="784844" cy="569791"/>
              <a:chOff x="3352030" y="1182419"/>
              <a:chExt cx="784844" cy="569791"/>
            </a:xfrm>
          </p:grpSpPr>
          <p:sp>
            <p:nvSpPr>
              <p:cNvPr id="55" name="Fluxograma: Processo 54">
                <a:extLst>
                  <a:ext uri="{FF2B5EF4-FFF2-40B4-BE49-F238E27FC236}">
                    <a16:creationId xmlns:a16="http://schemas.microsoft.com/office/drawing/2014/main" id="{E3BFF56C-4FAE-C868-6BD0-2E3ACC16241B}"/>
                  </a:ext>
                </a:extLst>
              </p:cNvPr>
              <p:cNvSpPr/>
              <p:nvPr/>
            </p:nvSpPr>
            <p:spPr>
              <a:xfrm>
                <a:off x="3410800" y="1184187"/>
                <a:ext cx="679662" cy="568023"/>
              </a:xfrm>
              <a:prstGeom prst="flowChartProcess">
                <a:avLst/>
              </a:prstGeom>
              <a:solidFill>
                <a:srgbClr val="FF5C5C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6" name="Agrupar 55">
                <a:extLst>
                  <a:ext uri="{FF2B5EF4-FFF2-40B4-BE49-F238E27FC236}">
                    <a16:creationId xmlns:a16="http://schemas.microsoft.com/office/drawing/2014/main" id="{B7D47BD0-9D65-14D8-FFD8-25B9E781CD51}"/>
                  </a:ext>
                </a:extLst>
              </p:cNvPr>
              <p:cNvGrpSpPr/>
              <p:nvPr/>
            </p:nvGrpSpPr>
            <p:grpSpPr>
              <a:xfrm>
                <a:off x="3352030" y="1182419"/>
                <a:ext cx="784844" cy="528497"/>
                <a:chOff x="3193498" y="1530630"/>
                <a:chExt cx="784844" cy="528497"/>
              </a:xfrm>
            </p:grpSpPr>
            <p:sp>
              <p:nvSpPr>
                <p:cNvPr id="57" name="CaixaDeTexto 56">
                  <a:extLst>
                    <a:ext uri="{FF2B5EF4-FFF2-40B4-BE49-F238E27FC236}">
                      <a16:creationId xmlns:a16="http://schemas.microsoft.com/office/drawing/2014/main" id="{578094AE-9392-A2DB-FC1C-A7D09146E2BC}"/>
                    </a:ext>
                  </a:extLst>
                </p:cNvPr>
                <p:cNvSpPr txBox="1"/>
                <p:nvPr/>
              </p:nvSpPr>
              <p:spPr>
                <a:xfrm>
                  <a:off x="3205857" y="1859072"/>
                  <a:ext cx="77248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/>
                    <a:t>Especifica</a:t>
                  </a:r>
                </a:p>
              </p:txBody>
            </p:sp>
            <p:sp>
              <p:nvSpPr>
                <p:cNvPr id="58" name="CaixaDeTexto 57">
                  <a:extLst>
                    <a:ext uri="{FF2B5EF4-FFF2-40B4-BE49-F238E27FC236}">
                      <a16:creationId xmlns:a16="http://schemas.microsoft.com/office/drawing/2014/main" id="{1BCE98E3-E470-0717-1920-A04717F4FA9B}"/>
                    </a:ext>
                  </a:extLst>
                </p:cNvPr>
                <p:cNvSpPr txBox="1"/>
                <p:nvPr/>
              </p:nvSpPr>
              <p:spPr>
                <a:xfrm>
                  <a:off x="3193498" y="1530630"/>
                  <a:ext cx="7724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400" b="1" dirty="0">
                      <a:latin typeface="Arial Rounded MT Bold" panose="020F0704030504030204" pitchFamily="34" charset="0"/>
                    </a:rPr>
                    <a:t>S</a:t>
                  </a:r>
                </a:p>
              </p:txBody>
            </p:sp>
          </p:grp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11B7A0D2-439C-3B39-6036-9A47606FDF7E}"/>
                </a:ext>
              </a:extLst>
            </p:cNvPr>
            <p:cNvGrpSpPr/>
            <p:nvPr/>
          </p:nvGrpSpPr>
          <p:grpSpPr>
            <a:xfrm>
              <a:off x="3339118" y="3812640"/>
              <a:ext cx="784844" cy="568023"/>
              <a:chOff x="2668917" y="4552268"/>
              <a:chExt cx="784844" cy="568023"/>
            </a:xfrm>
          </p:grpSpPr>
          <p:sp>
            <p:nvSpPr>
              <p:cNvPr id="51" name="Fluxograma: Processo 50">
                <a:extLst>
                  <a:ext uri="{FF2B5EF4-FFF2-40B4-BE49-F238E27FC236}">
                    <a16:creationId xmlns:a16="http://schemas.microsoft.com/office/drawing/2014/main" id="{9BE9ADEE-B7BE-4E91-DE25-273AA12D5591}"/>
                  </a:ext>
                </a:extLst>
              </p:cNvPr>
              <p:cNvSpPr/>
              <p:nvPr/>
            </p:nvSpPr>
            <p:spPr>
              <a:xfrm>
                <a:off x="2721508" y="4552268"/>
                <a:ext cx="679662" cy="568023"/>
              </a:xfrm>
              <a:prstGeom prst="flowChartProcess">
                <a:avLst/>
              </a:prstGeom>
              <a:solidFill>
                <a:srgbClr val="99E164"/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AEABFBF3-8027-FAE5-1D50-1AC664B5795A}"/>
                  </a:ext>
                </a:extLst>
              </p:cNvPr>
              <p:cNvGrpSpPr/>
              <p:nvPr/>
            </p:nvGrpSpPr>
            <p:grpSpPr>
              <a:xfrm>
                <a:off x="2668917" y="4555181"/>
                <a:ext cx="784844" cy="528497"/>
                <a:chOff x="3193498" y="1530630"/>
                <a:chExt cx="784844" cy="528497"/>
              </a:xfrm>
            </p:grpSpPr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59A842A1-47AB-0A63-F08D-2A5A011A4F9B}"/>
                    </a:ext>
                  </a:extLst>
                </p:cNvPr>
                <p:cNvSpPr txBox="1"/>
                <p:nvPr/>
              </p:nvSpPr>
              <p:spPr>
                <a:xfrm>
                  <a:off x="3205857" y="1859072"/>
                  <a:ext cx="77248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/>
                    <a:t>Tempo</a:t>
                  </a:r>
                </a:p>
              </p:txBody>
            </p:sp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CF871071-9C75-BF23-6928-AD2D82668EA9}"/>
                    </a:ext>
                  </a:extLst>
                </p:cNvPr>
                <p:cNvSpPr txBox="1"/>
                <p:nvPr/>
              </p:nvSpPr>
              <p:spPr>
                <a:xfrm>
                  <a:off x="3193498" y="1530630"/>
                  <a:ext cx="7724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400" b="1" dirty="0">
                      <a:latin typeface="Arial Rounded MT Bold" panose="020F0704030504030204" pitchFamily="34" charset="0"/>
                    </a:rPr>
                    <a:t>T</a:t>
                  </a:r>
                </a:p>
              </p:txBody>
            </p:sp>
          </p:grp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E4ED3B2F-7BE2-A2BF-5389-6EE892E1B4C3}"/>
                </a:ext>
              </a:extLst>
            </p:cNvPr>
            <p:cNvGrpSpPr/>
            <p:nvPr/>
          </p:nvGrpSpPr>
          <p:grpSpPr>
            <a:xfrm>
              <a:off x="3345298" y="1793299"/>
              <a:ext cx="784844" cy="580495"/>
              <a:chOff x="3333491" y="2475183"/>
              <a:chExt cx="784844" cy="580495"/>
            </a:xfrm>
          </p:grpSpPr>
          <p:sp>
            <p:nvSpPr>
              <p:cNvPr id="45" name="Fluxograma: Processo 44">
                <a:extLst>
                  <a:ext uri="{FF2B5EF4-FFF2-40B4-BE49-F238E27FC236}">
                    <a16:creationId xmlns:a16="http://schemas.microsoft.com/office/drawing/2014/main" id="{0364ECEE-57E0-21DA-32E4-608DAA7140F5}"/>
                  </a:ext>
                </a:extLst>
              </p:cNvPr>
              <p:cNvSpPr/>
              <p:nvPr/>
            </p:nvSpPr>
            <p:spPr>
              <a:xfrm>
                <a:off x="3392261" y="2487655"/>
                <a:ext cx="679662" cy="568023"/>
              </a:xfrm>
              <a:prstGeom prst="flowChartProcess">
                <a:avLst/>
              </a:prstGeom>
              <a:solidFill>
                <a:srgbClr val="FFF852"/>
              </a:solidFill>
              <a:ln w="38100">
                <a:solidFill>
                  <a:srgbClr val="CCCC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6" name="Agrupar 45">
                <a:extLst>
                  <a:ext uri="{FF2B5EF4-FFF2-40B4-BE49-F238E27FC236}">
                    <a16:creationId xmlns:a16="http://schemas.microsoft.com/office/drawing/2014/main" id="{EA3AFD37-9EDD-7975-9581-E8A8A9FE8C5D}"/>
                  </a:ext>
                </a:extLst>
              </p:cNvPr>
              <p:cNvGrpSpPr/>
              <p:nvPr/>
            </p:nvGrpSpPr>
            <p:grpSpPr>
              <a:xfrm>
                <a:off x="3333491" y="2475183"/>
                <a:ext cx="784844" cy="528497"/>
                <a:chOff x="3193498" y="1530630"/>
                <a:chExt cx="784844" cy="528497"/>
              </a:xfrm>
            </p:grpSpPr>
            <p:sp>
              <p:nvSpPr>
                <p:cNvPr id="48" name="CaixaDeTexto 47">
                  <a:extLst>
                    <a:ext uri="{FF2B5EF4-FFF2-40B4-BE49-F238E27FC236}">
                      <a16:creationId xmlns:a16="http://schemas.microsoft.com/office/drawing/2014/main" id="{657A2234-EC82-69F7-BC55-04A10AD3059A}"/>
                    </a:ext>
                  </a:extLst>
                </p:cNvPr>
                <p:cNvSpPr txBox="1"/>
                <p:nvPr/>
              </p:nvSpPr>
              <p:spPr>
                <a:xfrm>
                  <a:off x="3205857" y="1859072"/>
                  <a:ext cx="77248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/>
                    <a:t>Mensurável</a:t>
                  </a:r>
                </a:p>
              </p:txBody>
            </p:sp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6BD83EE6-FE0B-4B14-2E87-98A59014F002}"/>
                    </a:ext>
                  </a:extLst>
                </p:cNvPr>
                <p:cNvSpPr txBox="1"/>
                <p:nvPr/>
              </p:nvSpPr>
              <p:spPr>
                <a:xfrm>
                  <a:off x="3193498" y="1530630"/>
                  <a:ext cx="7724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400" b="1" dirty="0">
                      <a:latin typeface="Arial Rounded MT Bold" panose="020F0704030504030204" pitchFamily="34" charset="0"/>
                    </a:rPr>
                    <a:t>M</a:t>
                  </a:r>
                </a:p>
              </p:txBody>
            </p:sp>
          </p:grp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4CADD3C0-7338-92B8-5127-F10CBF786955}"/>
                </a:ext>
              </a:extLst>
            </p:cNvPr>
            <p:cNvGrpSpPr/>
            <p:nvPr/>
          </p:nvGrpSpPr>
          <p:grpSpPr>
            <a:xfrm>
              <a:off x="3352030" y="2468510"/>
              <a:ext cx="784844" cy="587842"/>
              <a:chOff x="3346103" y="3176611"/>
              <a:chExt cx="784844" cy="587842"/>
            </a:xfrm>
          </p:grpSpPr>
          <p:sp>
            <p:nvSpPr>
              <p:cNvPr id="41" name="Fluxograma: Processo 40">
                <a:extLst>
                  <a:ext uri="{FF2B5EF4-FFF2-40B4-BE49-F238E27FC236}">
                    <a16:creationId xmlns:a16="http://schemas.microsoft.com/office/drawing/2014/main" id="{D1BB6482-B86B-3AE6-7A5C-9226EBB307BB}"/>
                  </a:ext>
                </a:extLst>
              </p:cNvPr>
              <p:cNvSpPr/>
              <p:nvPr/>
            </p:nvSpPr>
            <p:spPr>
              <a:xfrm>
                <a:off x="3392261" y="3196430"/>
                <a:ext cx="679662" cy="568023"/>
              </a:xfrm>
              <a:prstGeom prst="flowChartProcess">
                <a:avLst/>
              </a:prstGeom>
              <a:solidFill>
                <a:srgbClr val="FFBC49"/>
              </a:solidFill>
              <a:ln w="38100">
                <a:solidFill>
                  <a:srgbClr val="B97D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6858929A-7D72-E02F-F8FD-E4A6A46AE5B8}"/>
                  </a:ext>
                </a:extLst>
              </p:cNvPr>
              <p:cNvGrpSpPr/>
              <p:nvPr/>
            </p:nvGrpSpPr>
            <p:grpSpPr>
              <a:xfrm>
                <a:off x="3346103" y="3176611"/>
                <a:ext cx="784844" cy="528497"/>
                <a:chOff x="3193498" y="1530630"/>
                <a:chExt cx="784844" cy="528497"/>
              </a:xfrm>
            </p:grpSpPr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03051593-456F-3E2D-8F04-0C3802B36434}"/>
                    </a:ext>
                  </a:extLst>
                </p:cNvPr>
                <p:cNvSpPr txBox="1"/>
                <p:nvPr/>
              </p:nvSpPr>
              <p:spPr>
                <a:xfrm>
                  <a:off x="3205857" y="1859072"/>
                  <a:ext cx="77248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/>
                    <a:t>Atingível</a:t>
                  </a:r>
                </a:p>
              </p:txBody>
            </p:sp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3EBB7812-1440-B332-1F35-BC8FE4010BBA}"/>
                    </a:ext>
                  </a:extLst>
                </p:cNvPr>
                <p:cNvSpPr txBox="1"/>
                <p:nvPr/>
              </p:nvSpPr>
              <p:spPr>
                <a:xfrm>
                  <a:off x="3193498" y="1530630"/>
                  <a:ext cx="7724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400" b="1" dirty="0">
                      <a:latin typeface="Arial Rounded MT Bold" panose="020F0704030504030204" pitchFamily="34" charset="0"/>
                    </a:rPr>
                    <a:t>A</a:t>
                  </a:r>
                </a:p>
              </p:txBody>
            </p:sp>
          </p:grp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8297CDF3-4D47-D9BB-C8E3-795F71B56085}"/>
                </a:ext>
              </a:extLst>
            </p:cNvPr>
            <p:cNvGrpSpPr/>
            <p:nvPr/>
          </p:nvGrpSpPr>
          <p:grpSpPr>
            <a:xfrm>
              <a:off x="3364389" y="3142249"/>
              <a:ext cx="784844" cy="577904"/>
              <a:chOff x="3357657" y="3890908"/>
              <a:chExt cx="784844" cy="577904"/>
            </a:xfrm>
          </p:grpSpPr>
          <p:sp>
            <p:nvSpPr>
              <p:cNvPr id="37" name="Fluxograma: Processo 36">
                <a:extLst>
                  <a:ext uri="{FF2B5EF4-FFF2-40B4-BE49-F238E27FC236}">
                    <a16:creationId xmlns:a16="http://schemas.microsoft.com/office/drawing/2014/main" id="{3739CC6A-F83A-4A9B-B9A7-B473748297FD}"/>
                  </a:ext>
                </a:extLst>
              </p:cNvPr>
              <p:cNvSpPr/>
              <p:nvPr/>
            </p:nvSpPr>
            <p:spPr>
              <a:xfrm>
                <a:off x="3392261" y="3900789"/>
                <a:ext cx="679662" cy="568023"/>
              </a:xfrm>
              <a:prstGeom prst="flowChartProcess">
                <a:avLst/>
              </a:prstGeom>
              <a:solidFill>
                <a:srgbClr val="259DFF"/>
              </a:solidFill>
              <a:ln w="38100">
                <a:solidFill>
                  <a:srgbClr val="35FF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38" name="Agrupar 37">
                <a:extLst>
                  <a:ext uri="{FF2B5EF4-FFF2-40B4-BE49-F238E27FC236}">
                    <a16:creationId xmlns:a16="http://schemas.microsoft.com/office/drawing/2014/main" id="{EF362BFF-F3A3-AB53-5E05-225BB2C4A173}"/>
                  </a:ext>
                </a:extLst>
              </p:cNvPr>
              <p:cNvGrpSpPr/>
              <p:nvPr/>
            </p:nvGrpSpPr>
            <p:grpSpPr>
              <a:xfrm>
                <a:off x="3357657" y="3890908"/>
                <a:ext cx="784844" cy="528497"/>
                <a:chOff x="3193498" y="1530630"/>
                <a:chExt cx="784844" cy="528497"/>
              </a:xfrm>
            </p:grpSpPr>
            <p:sp>
              <p:nvSpPr>
                <p:cNvPr id="39" name="CaixaDeTexto 38">
                  <a:extLst>
                    <a:ext uri="{FF2B5EF4-FFF2-40B4-BE49-F238E27FC236}">
                      <a16:creationId xmlns:a16="http://schemas.microsoft.com/office/drawing/2014/main" id="{A3B6C01D-10A1-7399-41E9-23ED994F8A82}"/>
                    </a:ext>
                  </a:extLst>
                </p:cNvPr>
                <p:cNvSpPr txBox="1"/>
                <p:nvPr/>
              </p:nvSpPr>
              <p:spPr>
                <a:xfrm>
                  <a:off x="3205857" y="1859072"/>
                  <a:ext cx="772485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700" b="1" dirty="0"/>
                    <a:t>Relevante</a:t>
                  </a:r>
                </a:p>
              </p:txBody>
            </p:sp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555055D8-1498-455B-AE1B-F78E2DB86147}"/>
                    </a:ext>
                  </a:extLst>
                </p:cNvPr>
                <p:cNvSpPr txBox="1"/>
                <p:nvPr/>
              </p:nvSpPr>
              <p:spPr>
                <a:xfrm>
                  <a:off x="3193498" y="1530630"/>
                  <a:ext cx="77248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400" b="1" dirty="0">
                      <a:latin typeface="Arial Rounded MT Bold" panose="020F0704030504030204" pitchFamily="34" charset="0"/>
                    </a:rPr>
                    <a:t>R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309" grpId="0" animBg="1"/>
      <p:bldP spid="314" grpId="0" animBg="1"/>
      <p:bldP spid="319" grpId="0" animBg="1"/>
      <p:bldP spid="324" grpId="0" animBg="1"/>
      <p:bldP spid="3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F1631E-34BA-2C15-34B1-B556239080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6019"/>
          <a:stretch/>
        </p:blipFill>
        <p:spPr>
          <a:xfrm flipH="1">
            <a:off x="8107569" y="3080267"/>
            <a:ext cx="966016" cy="1342155"/>
          </a:xfrm>
          <a:prstGeom prst="rect">
            <a:avLst/>
          </a:prstGeom>
        </p:spPr>
      </p:pic>
      <p:sp>
        <p:nvSpPr>
          <p:cNvPr id="276" name="Google Shape;276;p42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causas</a:t>
            </a:r>
            <a:endParaRPr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A71C53E-9427-7C00-C2D2-55305F24E089}"/>
              </a:ext>
            </a:extLst>
          </p:cNvPr>
          <p:cNvGrpSpPr/>
          <p:nvPr/>
        </p:nvGrpSpPr>
        <p:grpSpPr>
          <a:xfrm>
            <a:off x="170321" y="778994"/>
            <a:ext cx="8903264" cy="3849688"/>
            <a:chOff x="-50219" y="813447"/>
            <a:chExt cx="8903264" cy="3849688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D3D4AF62-A405-3DE7-1A9E-8405428BA784}"/>
                </a:ext>
              </a:extLst>
            </p:cNvPr>
            <p:cNvGrpSpPr/>
            <p:nvPr/>
          </p:nvGrpSpPr>
          <p:grpSpPr>
            <a:xfrm>
              <a:off x="163994" y="813447"/>
              <a:ext cx="6685570" cy="3849688"/>
              <a:chOff x="163994" y="813447"/>
              <a:chExt cx="6685570" cy="3849688"/>
            </a:xfrm>
          </p:grpSpPr>
          <p:sp>
            <p:nvSpPr>
              <p:cNvPr id="296" name="Retângulo 295">
                <a:extLst>
                  <a:ext uri="{FF2B5EF4-FFF2-40B4-BE49-F238E27FC236}">
                    <a16:creationId xmlns:a16="http://schemas.microsoft.com/office/drawing/2014/main" id="{E6D00413-FB04-EB6F-A6FB-4C0C26F38358}"/>
                  </a:ext>
                </a:extLst>
              </p:cNvPr>
              <p:cNvSpPr/>
              <p:nvPr/>
            </p:nvSpPr>
            <p:spPr bwMode="auto">
              <a:xfrm>
                <a:off x="4038615" y="4320646"/>
                <a:ext cx="1339508" cy="328481"/>
              </a:xfrm>
              <a:prstGeom prst="rect">
                <a:avLst/>
              </a:prstGeom>
              <a:solidFill>
                <a:srgbClr val="FFFF00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 lIns="18286" tIns="0" rIns="0" bIns="0" rtlCol="0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tx1"/>
                    </a:solidFill>
                  </a:rPr>
                  <a:t>MÉTODO</a:t>
                </a:r>
              </a:p>
            </p:txBody>
          </p:sp>
          <p:sp>
            <p:nvSpPr>
              <p:cNvPr id="301" name="Retângulo 300">
                <a:extLst>
                  <a:ext uri="{FF2B5EF4-FFF2-40B4-BE49-F238E27FC236}">
                    <a16:creationId xmlns:a16="http://schemas.microsoft.com/office/drawing/2014/main" id="{D4A5E8EE-8395-BE28-9818-7BD08F86C541}"/>
                  </a:ext>
                </a:extLst>
              </p:cNvPr>
              <p:cNvSpPr/>
              <p:nvPr/>
            </p:nvSpPr>
            <p:spPr bwMode="auto">
              <a:xfrm>
                <a:off x="3962917" y="819880"/>
                <a:ext cx="1339509" cy="285997"/>
              </a:xfrm>
              <a:prstGeom prst="rect">
                <a:avLst/>
              </a:prstGeom>
              <a:gradFill>
                <a:gsLst>
                  <a:gs pos="100000">
                    <a:srgbClr val="E8389D"/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18286" tIns="0" rIns="0" bIns="0" rtlCol="0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/>
                  <a:t>MÁQUINA</a:t>
                </a:r>
              </a:p>
            </p:txBody>
          </p:sp>
          <p:sp>
            <p:nvSpPr>
              <p:cNvPr id="302" name="Retângulo 301">
                <a:extLst>
                  <a:ext uri="{FF2B5EF4-FFF2-40B4-BE49-F238E27FC236}">
                    <a16:creationId xmlns:a16="http://schemas.microsoft.com/office/drawing/2014/main" id="{00122583-6228-49CC-8CEC-D02E4AD28528}"/>
                  </a:ext>
                </a:extLst>
              </p:cNvPr>
              <p:cNvSpPr/>
              <p:nvPr/>
            </p:nvSpPr>
            <p:spPr bwMode="auto">
              <a:xfrm>
                <a:off x="2196121" y="4329530"/>
                <a:ext cx="1339509" cy="333605"/>
              </a:xfrm>
              <a:prstGeom prst="rect">
                <a:avLst/>
              </a:prstGeom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6">
                      <a:tint val="50000"/>
                      <a:shade val="100000"/>
                      <a:satMod val="350000"/>
                    </a:schemeClr>
                  </a:gs>
                </a:gsLst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 lIns="18286" tIns="0" rIns="0" bIns="0" rtlCol="0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>
                    <a:solidFill>
                      <a:schemeClr val="tx1"/>
                    </a:solidFill>
                  </a:rPr>
                  <a:t>MATERIAL</a:t>
                </a:r>
              </a:p>
            </p:txBody>
          </p:sp>
          <p:sp>
            <p:nvSpPr>
              <p:cNvPr id="304" name="Retângulo 303">
                <a:extLst>
                  <a:ext uri="{FF2B5EF4-FFF2-40B4-BE49-F238E27FC236}">
                    <a16:creationId xmlns:a16="http://schemas.microsoft.com/office/drawing/2014/main" id="{879C2050-96C6-2D11-6DE4-119274FAE50D}"/>
                  </a:ext>
                </a:extLst>
              </p:cNvPr>
              <p:cNvSpPr/>
              <p:nvPr/>
            </p:nvSpPr>
            <p:spPr bwMode="auto">
              <a:xfrm>
                <a:off x="2158096" y="833546"/>
                <a:ext cx="1339509" cy="28599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18286" tIns="0" rIns="0" bIns="0" rtlCol="0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/>
                  <a:t>MÃO DE OBRA</a:t>
                </a:r>
              </a:p>
            </p:txBody>
          </p:sp>
          <p:sp>
            <p:nvSpPr>
              <p:cNvPr id="311" name="Retângulo 310">
                <a:extLst>
                  <a:ext uri="{FF2B5EF4-FFF2-40B4-BE49-F238E27FC236}">
                    <a16:creationId xmlns:a16="http://schemas.microsoft.com/office/drawing/2014/main" id="{EE960057-1B05-1339-A4BA-3433B0EA663D}"/>
                  </a:ext>
                </a:extLst>
              </p:cNvPr>
              <p:cNvSpPr/>
              <p:nvPr/>
            </p:nvSpPr>
            <p:spPr bwMode="auto">
              <a:xfrm>
                <a:off x="163995" y="4322038"/>
                <a:ext cx="1339509" cy="327089"/>
              </a:xfrm>
              <a:prstGeom prst="rect">
                <a:avLst/>
              </a:prstGeom>
              <a:solidFill>
                <a:srgbClr val="EE6112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18286" tIns="0" rIns="0" bIns="0" rtlCol="0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/>
                  <a:t>MEDIÇÃO</a:t>
                </a:r>
              </a:p>
            </p:txBody>
          </p:sp>
          <p:grpSp>
            <p:nvGrpSpPr>
              <p:cNvPr id="312" name="Agrupar 311">
                <a:extLst>
                  <a:ext uri="{FF2B5EF4-FFF2-40B4-BE49-F238E27FC236}">
                    <a16:creationId xmlns:a16="http://schemas.microsoft.com/office/drawing/2014/main" id="{4942CC1C-EDB2-01CB-F0FF-004C340CD465}"/>
                  </a:ext>
                </a:extLst>
              </p:cNvPr>
              <p:cNvGrpSpPr/>
              <p:nvPr/>
            </p:nvGrpSpPr>
            <p:grpSpPr>
              <a:xfrm>
                <a:off x="489819" y="1132155"/>
                <a:ext cx="6359745" cy="3160186"/>
                <a:chOff x="489819" y="1132155"/>
                <a:chExt cx="6359745" cy="3160186"/>
              </a:xfrm>
            </p:grpSpPr>
            <p:cxnSp>
              <p:nvCxnSpPr>
                <p:cNvPr id="314" name="Conector de Seta Reta 313">
                  <a:extLst>
                    <a:ext uri="{FF2B5EF4-FFF2-40B4-BE49-F238E27FC236}">
                      <a16:creationId xmlns:a16="http://schemas.microsoft.com/office/drawing/2014/main" id="{01763873-04CA-9419-DA59-AE7D0E95E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819" y="2668388"/>
                  <a:ext cx="6359745" cy="11724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7" name="Agrupar 316">
                  <a:extLst>
                    <a:ext uri="{FF2B5EF4-FFF2-40B4-BE49-F238E27FC236}">
                      <a16:creationId xmlns:a16="http://schemas.microsoft.com/office/drawing/2014/main" id="{1E22BFFD-3234-9F6D-68E6-BBCA8D1188E7}"/>
                    </a:ext>
                  </a:extLst>
                </p:cNvPr>
                <p:cNvGrpSpPr/>
                <p:nvPr/>
              </p:nvGrpSpPr>
              <p:grpSpPr>
                <a:xfrm>
                  <a:off x="5201472" y="1132155"/>
                  <a:ext cx="966014" cy="3160186"/>
                  <a:chOff x="3487332" y="1109116"/>
                  <a:chExt cx="986921" cy="3160186"/>
                </a:xfrm>
              </p:grpSpPr>
              <p:cxnSp>
                <p:nvCxnSpPr>
                  <p:cNvPr id="334" name="Conector de Seta Reta 333">
                    <a:extLst>
                      <a:ext uri="{FF2B5EF4-FFF2-40B4-BE49-F238E27FC236}">
                        <a16:creationId xmlns:a16="http://schemas.microsoft.com/office/drawing/2014/main" id="{053B7F05-2DDF-4E13-D42E-CD8F4209FA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87332" y="2650557"/>
                    <a:ext cx="986921" cy="1618745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Conector de Seta Reta 334">
                    <a:extLst>
                      <a:ext uri="{FF2B5EF4-FFF2-40B4-BE49-F238E27FC236}">
                        <a16:creationId xmlns:a16="http://schemas.microsoft.com/office/drawing/2014/main" id="{1BEA6870-9E5F-E4BA-8504-29CE6600E8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87332" y="1109116"/>
                    <a:ext cx="986921" cy="154795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7" name="Agrupar 326">
                  <a:extLst>
                    <a:ext uri="{FF2B5EF4-FFF2-40B4-BE49-F238E27FC236}">
                      <a16:creationId xmlns:a16="http://schemas.microsoft.com/office/drawing/2014/main" id="{404B2673-3C44-DD1B-3D7A-482C5973F830}"/>
                    </a:ext>
                  </a:extLst>
                </p:cNvPr>
                <p:cNvGrpSpPr/>
                <p:nvPr/>
              </p:nvGrpSpPr>
              <p:grpSpPr>
                <a:xfrm>
                  <a:off x="3401317" y="1132155"/>
                  <a:ext cx="966014" cy="3160186"/>
                  <a:chOff x="3487332" y="1109116"/>
                  <a:chExt cx="986921" cy="3160186"/>
                </a:xfrm>
              </p:grpSpPr>
              <p:cxnSp>
                <p:nvCxnSpPr>
                  <p:cNvPr id="331" name="Conector de Seta Reta 330">
                    <a:extLst>
                      <a:ext uri="{FF2B5EF4-FFF2-40B4-BE49-F238E27FC236}">
                        <a16:creationId xmlns:a16="http://schemas.microsoft.com/office/drawing/2014/main" id="{B6C3DBBB-3885-F7C0-06E3-4C1A790436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487332" y="2650557"/>
                    <a:ext cx="986921" cy="1618745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Conector de Seta Reta 332">
                    <a:extLst>
                      <a:ext uri="{FF2B5EF4-FFF2-40B4-BE49-F238E27FC236}">
                        <a16:creationId xmlns:a16="http://schemas.microsoft.com/office/drawing/2014/main" id="{1AE8DA5B-8211-A216-E744-6A69058BD2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487332" y="1109116"/>
                    <a:ext cx="986921" cy="154795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8" name="Agrupar 327">
                  <a:extLst>
                    <a:ext uri="{FF2B5EF4-FFF2-40B4-BE49-F238E27FC236}">
                      <a16:creationId xmlns:a16="http://schemas.microsoft.com/office/drawing/2014/main" id="{17801CA2-D91B-E481-CAF1-751ECB822643}"/>
                    </a:ext>
                  </a:extLst>
                </p:cNvPr>
                <p:cNvGrpSpPr/>
                <p:nvPr/>
              </p:nvGrpSpPr>
              <p:grpSpPr>
                <a:xfrm>
                  <a:off x="1462561" y="1135260"/>
                  <a:ext cx="974077" cy="3157080"/>
                  <a:chOff x="3248576" y="1112221"/>
                  <a:chExt cx="995158" cy="3157080"/>
                </a:xfrm>
              </p:grpSpPr>
              <p:cxnSp>
                <p:nvCxnSpPr>
                  <p:cNvPr id="329" name="Conector de Seta Reta 328">
                    <a:extLst>
                      <a:ext uri="{FF2B5EF4-FFF2-40B4-BE49-F238E27FC236}">
                        <a16:creationId xmlns:a16="http://schemas.microsoft.com/office/drawing/2014/main" id="{3FF81DC1-A282-6E39-AFB5-5C6FAB2956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248576" y="2650556"/>
                    <a:ext cx="986921" cy="1618745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Conector de Seta Reta 329">
                    <a:extLst>
                      <a:ext uri="{FF2B5EF4-FFF2-40B4-BE49-F238E27FC236}">
                        <a16:creationId xmlns:a16="http://schemas.microsoft.com/office/drawing/2014/main" id="{ADC9B20C-2DD4-B843-6FE3-1E7465DE8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256813" y="1112221"/>
                    <a:ext cx="986921" cy="154795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13" name="Retângulo 312">
                <a:extLst>
                  <a:ext uri="{FF2B5EF4-FFF2-40B4-BE49-F238E27FC236}">
                    <a16:creationId xmlns:a16="http://schemas.microsoft.com/office/drawing/2014/main" id="{6EAC9C34-E059-FD63-E75E-A11E501C82FF}"/>
                  </a:ext>
                </a:extLst>
              </p:cNvPr>
              <p:cNvSpPr/>
              <p:nvPr/>
            </p:nvSpPr>
            <p:spPr bwMode="auto">
              <a:xfrm>
                <a:off x="163994" y="813447"/>
                <a:ext cx="1339509" cy="285997"/>
              </a:xfrm>
              <a:prstGeom prst="rect">
                <a:avLst/>
              </a:prstGeom>
              <a:solidFill>
                <a:srgbClr val="00B050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18286" tIns="0" rIns="0" bIns="0" rtlCol="0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b="1" dirty="0"/>
                  <a:t>MEIO AMBIENTE</a:t>
                </a:r>
              </a:p>
            </p:txBody>
          </p:sp>
        </p:grp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24BC5DA-2E2D-BA59-CEDC-63CC6A069D1E}"/>
                </a:ext>
              </a:extLst>
            </p:cNvPr>
            <p:cNvSpPr/>
            <p:nvPr/>
          </p:nvSpPr>
          <p:spPr bwMode="auto">
            <a:xfrm>
              <a:off x="6917648" y="2263260"/>
              <a:ext cx="1935397" cy="810255"/>
            </a:xfrm>
            <a:prstGeom prst="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18286" tIns="0" rIns="0" bIns="0" rtlCol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/>
                <a:t>Guarnição deslocada no radiador, ocasionando o vazamento</a:t>
              </a:r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A099BEF1-36C6-B803-A61B-D43D324A78FD}"/>
                </a:ext>
              </a:extLst>
            </p:cNvPr>
            <p:cNvGrpSpPr/>
            <p:nvPr/>
          </p:nvGrpSpPr>
          <p:grpSpPr>
            <a:xfrm>
              <a:off x="35470" y="1452724"/>
              <a:ext cx="1949824" cy="285998"/>
              <a:chOff x="361694" y="271692"/>
              <a:chExt cx="2667000" cy="437029"/>
            </a:xfrm>
          </p:grpSpPr>
          <p:sp>
            <p:nvSpPr>
              <p:cNvPr id="294" name="CaixaDeTexto 73">
                <a:extLst>
                  <a:ext uri="{FF2B5EF4-FFF2-40B4-BE49-F238E27FC236}">
                    <a16:creationId xmlns:a16="http://schemas.microsoft.com/office/drawing/2014/main" id="{034BC0C3-3C5E-C84B-22FB-B9A548A2A931}"/>
                  </a:ext>
                </a:extLst>
              </p:cNvPr>
              <p:cNvSpPr txBox="1"/>
              <p:nvPr/>
            </p:nvSpPr>
            <p:spPr bwMode="auto">
              <a:xfrm>
                <a:off x="361694" y="271692"/>
                <a:ext cx="2667000" cy="437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Iluminação deficiente no PDT</a:t>
                </a:r>
              </a:p>
            </p:txBody>
          </p:sp>
          <p:cxnSp>
            <p:nvCxnSpPr>
              <p:cNvPr id="295" name="Conector de Seta Reta 294">
                <a:extLst>
                  <a:ext uri="{FF2B5EF4-FFF2-40B4-BE49-F238E27FC236}">
                    <a16:creationId xmlns:a16="http://schemas.microsoft.com/office/drawing/2014/main" id="{91C8ECF6-4CB9-1615-10C1-41483F2A8238}"/>
                  </a:ext>
                </a:extLst>
              </p:cNvPr>
              <p:cNvCxnSpPr/>
              <p:nvPr/>
            </p:nvCxnSpPr>
            <p:spPr>
              <a:xfrm>
                <a:off x="592493" y="551839"/>
                <a:ext cx="2119203" cy="11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C953DF6-FC2F-8955-723A-877429F743BB}"/>
                </a:ext>
              </a:extLst>
            </p:cNvPr>
            <p:cNvGrpSpPr/>
            <p:nvPr/>
          </p:nvGrpSpPr>
          <p:grpSpPr>
            <a:xfrm>
              <a:off x="501967" y="2002925"/>
              <a:ext cx="1668255" cy="327089"/>
              <a:chOff x="750794" y="997323"/>
              <a:chExt cx="2667000" cy="437029"/>
            </a:xfrm>
          </p:grpSpPr>
          <p:sp>
            <p:nvSpPr>
              <p:cNvPr id="288" name="CaixaDeTexto 81">
                <a:extLst>
                  <a:ext uri="{FF2B5EF4-FFF2-40B4-BE49-F238E27FC236}">
                    <a16:creationId xmlns:a16="http://schemas.microsoft.com/office/drawing/2014/main" id="{76549134-13BF-A3EC-FAD7-720D9C4AD8B5}"/>
                  </a:ext>
                </a:extLst>
              </p:cNvPr>
              <p:cNvSpPr txBox="1"/>
              <p:nvPr/>
            </p:nvSpPr>
            <p:spPr bwMode="auto">
              <a:xfrm>
                <a:off x="750794" y="997323"/>
                <a:ext cx="2667000" cy="437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Temperatura elevada</a:t>
                </a:r>
              </a:p>
            </p:txBody>
          </p:sp>
          <p:cxnSp>
            <p:nvCxnSpPr>
              <p:cNvPr id="289" name="Conector de Seta Reta 288">
                <a:extLst>
                  <a:ext uri="{FF2B5EF4-FFF2-40B4-BE49-F238E27FC236}">
                    <a16:creationId xmlns:a16="http://schemas.microsoft.com/office/drawing/2014/main" id="{B721F17C-2BC4-6132-E34F-6B7BF73B0B11}"/>
                  </a:ext>
                </a:extLst>
              </p:cNvPr>
              <p:cNvCxnSpPr/>
              <p:nvPr/>
            </p:nvCxnSpPr>
            <p:spPr>
              <a:xfrm>
                <a:off x="1084169" y="1232647"/>
                <a:ext cx="2119203" cy="11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95DA7603-DA5B-C00C-5E8C-433A2AFAB8A3}"/>
                </a:ext>
              </a:extLst>
            </p:cNvPr>
            <p:cNvGrpSpPr/>
            <p:nvPr/>
          </p:nvGrpSpPr>
          <p:grpSpPr>
            <a:xfrm>
              <a:off x="2070655" y="1331371"/>
              <a:ext cx="1669678" cy="291354"/>
              <a:chOff x="807584" y="155919"/>
              <a:chExt cx="2667000" cy="291354"/>
            </a:xfrm>
          </p:grpSpPr>
          <p:sp>
            <p:nvSpPr>
              <p:cNvPr id="286" name="CaixaDeTexto 18">
                <a:extLst>
                  <a:ext uri="{FF2B5EF4-FFF2-40B4-BE49-F238E27FC236}">
                    <a16:creationId xmlns:a16="http://schemas.microsoft.com/office/drawing/2014/main" id="{B9AB9A88-ABCE-D371-1BE0-83E7BF9C31E5}"/>
                  </a:ext>
                </a:extLst>
              </p:cNvPr>
              <p:cNvSpPr txBox="1"/>
              <p:nvPr/>
            </p:nvSpPr>
            <p:spPr bwMode="auto">
              <a:xfrm>
                <a:off x="807584" y="155919"/>
                <a:ext cx="2667000" cy="291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Operador não treinado</a:t>
                </a:r>
              </a:p>
            </p:txBody>
          </p:sp>
          <p:cxnSp>
            <p:nvCxnSpPr>
              <p:cNvPr id="287" name="Conector de Seta Reta 286">
                <a:extLst>
                  <a:ext uri="{FF2B5EF4-FFF2-40B4-BE49-F238E27FC236}">
                    <a16:creationId xmlns:a16="http://schemas.microsoft.com/office/drawing/2014/main" id="{D3AA0D79-163E-F064-B520-CDBB9AD9A67C}"/>
                  </a:ext>
                </a:extLst>
              </p:cNvPr>
              <p:cNvCxnSpPr/>
              <p:nvPr/>
            </p:nvCxnSpPr>
            <p:spPr>
              <a:xfrm>
                <a:off x="1311846" y="346419"/>
                <a:ext cx="19274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8E7E9DBB-55ED-820F-4E84-81D1E2190C1E}"/>
                </a:ext>
              </a:extLst>
            </p:cNvPr>
            <p:cNvGrpSpPr/>
            <p:nvPr/>
          </p:nvGrpSpPr>
          <p:grpSpPr>
            <a:xfrm>
              <a:off x="1780043" y="1717900"/>
              <a:ext cx="2342243" cy="437029"/>
              <a:chOff x="634355" y="718220"/>
              <a:chExt cx="3359854" cy="437029"/>
            </a:xfrm>
          </p:grpSpPr>
          <p:sp>
            <p:nvSpPr>
              <p:cNvPr id="284" name="CaixaDeTexto 26">
                <a:extLst>
                  <a:ext uri="{FF2B5EF4-FFF2-40B4-BE49-F238E27FC236}">
                    <a16:creationId xmlns:a16="http://schemas.microsoft.com/office/drawing/2014/main" id="{074D502D-C1E1-5857-44BE-9730A7BD4000}"/>
                  </a:ext>
                </a:extLst>
              </p:cNvPr>
              <p:cNvSpPr txBox="1"/>
              <p:nvPr/>
            </p:nvSpPr>
            <p:spPr bwMode="auto">
              <a:xfrm>
                <a:off x="634355" y="718220"/>
                <a:ext cx="3359854" cy="4370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Operador não segue a folha de operação</a:t>
                </a:r>
              </a:p>
            </p:txBody>
          </p:sp>
          <p:cxnSp>
            <p:nvCxnSpPr>
              <p:cNvPr id="285" name="Conector de Seta Reta 284">
                <a:extLst>
                  <a:ext uri="{FF2B5EF4-FFF2-40B4-BE49-F238E27FC236}">
                    <a16:creationId xmlns:a16="http://schemas.microsoft.com/office/drawing/2014/main" id="{EDB17B74-6EF1-CCCA-1ACA-FB0C3DCF38F8}"/>
                  </a:ext>
                </a:extLst>
              </p:cNvPr>
              <p:cNvCxnSpPr/>
              <p:nvPr/>
            </p:nvCxnSpPr>
            <p:spPr>
              <a:xfrm>
                <a:off x="1705796" y="977781"/>
                <a:ext cx="19274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451D9EBE-98A6-A99E-0FEF-CF191D52E3DD}"/>
                </a:ext>
              </a:extLst>
            </p:cNvPr>
            <p:cNvGrpSpPr/>
            <p:nvPr/>
          </p:nvGrpSpPr>
          <p:grpSpPr>
            <a:xfrm>
              <a:off x="3483081" y="1260607"/>
              <a:ext cx="1880601" cy="280147"/>
              <a:chOff x="-308432" y="139350"/>
              <a:chExt cx="2952629" cy="280147"/>
            </a:xfrm>
          </p:grpSpPr>
          <p:sp>
            <p:nvSpPr>
              <p:cNvPr id="282" name="CaixaDeTexto 29">
                <a:extLst>
                  <a:ext uri="{FF2B5EF4-FFF2-40B4-BE49-F238E27FC236}">
                    <a16:creationId xmlns:a16="http://schemas.microsoft.com/office/drawing/2014/main" id="{58DED75E-C6B4-9CED-2C8B-1A7A2D1D8151}"/>
                  </a:ext>
                </a:extLst>
              </p:cNvPr>
              <p:cNvSpPr txBox="1"/>
              <p:nvPr/>
            </p:nvSpPr>
            <p:spPr bwMode="auto">
              <a:xfrm>
                <a:off x="-308432" y="139350"/>
                <a:ext cx="2952629" cy="2801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Pisadores da Pré-cravação desgastado</a:t>
                </a:r>
              </a:p>
            </p:txBody>
          </p:sp>
          <p:cxnSp>
            <p:nvCxnSpPr>
              <p:cNvPr id="283" name="Conector de Seta Reta 282">
                <a:extLst>
                  <a:ext uri="{FF2B5EF4-FFF2-40B4-BE49-F238E27FC236}">
                    <a16:creationId xmlns:a16="http://schemas.microsoft.com/office/drawing/2014/main" id="{1909399B-F5DA-6292-1663-33BBC7727A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6439" y="327100"/>
                <a:ext cx="26262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6E9BA4AD-4EB5-D73F-0083-02F144781B44}"/>
                </a:ext>
              </a:extLst>
            </p:cNvPr>
            <p:cNvGrpSpPr/>
            <p:nvPr/>
          </p:nvGrpSpPr>
          <p:grpSpPr>
            <a:xfrm>
              <a:off x="3854299" y="1499518"/>
              <a:ext cx="1698677" cy="448234"/>
              <a:chOff x="257736" y="549089"/>
              <a:chExt cx="2667000" cy="448234"/>
            </a:xfrm>
          </p:grpSpPr>
          <p:sp>
            <p:nvSpPr>
              <p:cNvPr id="280" name="CaixaDeTexto 32">
                <a:extLst>
                  <a:ext uri="{FF2B5EF4-FFF2-40B4-BE49-F238E27FC236}">
                    <a16:creationId xmlns:a16="http://schemas.microsoft.com/office/drawing/2014/main" id="{6D265115-9FA3-FB67-AD59-DC709536F8D9}"/>
                  </a:ext>
                </a:extLst>
              </p:cNvPr>
              <p:cNvSpPr txBox="1"/>
              <p:nvPr/>
            </p:nvSpPr>
            <p:spPr bwMode="auto">
              <a:xfrm>
                <a:off x="257736" y="549089"/>
                <a:ext cx="2667000" cy="4482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Câmera de deteção da guarnição na Pré-cravação desativada</a:t>
                </a:r>
              </a:p>
            </p:txBody>
          </p:sp>
          <p:cxnSp>
            <p:nvCxnSpPr>
              <p:cNvPr id="281" name="Conector de Seta Reta 280">
                <a:extLst>
                  <a:ext uri="{FF2B5EF4-FFF2-40B4-BE49-F238E27FC236}">
                    <a16:creationId xmlns:a16="http://schemas.microsoft.com/office/drawing/2014/main" id="{96D2BAC8-84A7-CBDF-8237-2B979847B8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271" y="896469"/>
                <a:ext cx="248525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7699DE99-2B9F-8E75-7E09-E73AB39B4268}"/>
                </a:ext>
              </a:extLst>
            </p:cNvPr>
            <p:cNvGrpSpPr/>
            <p:nvPr/>
          </p:nvGrpSpPr>
          <p:grpSpPr>
            <a:xfrm>
              <a:off x="4184398" y="1857088"/>
              <a:ext cx="1698677" cy="448234"/>
              <a:chOff x="627531" y="1154207"/>
              <a:chExt cx="2667000" cy="448234"/>
            </a:xfrm>
          </p:grpSpPr>
          <p:sp>
            <p:nvSpPr>
              <p:cNvPr id="278" name="CaixaDeTexto 35">
                <a:extLst>
                  <a:ext uri="{FF2B5EF4-FFF2-40B4-BE49-F238E27FC236}">
                    <a16:creationId xmlns:a16="http://schemas.microsoft.com/office/drawing/2014/main" id="{7CB6B654-5F85-0A0D-BFB7-630F9ADAE5C0}"/>
                  </a:ext>
                </a:extLst>
              </p:cNvPr>
              <p:cNvSpPr txBox="1"/>
              <p:nvPr/>
            </p:nvSpPr>
            <p:spPr bwMode="auto">
              <a:xfrm>
                <a:off x="627531" y="1154207"/>
                <a:ext cx="2667000" cy="4482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Berço de montagem da</a:t>
                </a:r>
              </a:p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Pré-cravação folgada</a:t>
                </a:r>
              </a:p>
            </p:txBody>
          </p:sp>
          <p:cxnSp>
            <p:nvCxnSpPr>
              <p:cNvPr id="279" name="Conector de Seta Reta 278">
                <a:extLst>
                  <a:ext uri="{FF2B5EF4-FFF2-40B4-BE49-F238E27FC236}">
                    <a16:creationId xmlns:a16="http://schemas.microsoft.com/office/drawing/2014/main" id="{3DEBCC23-64D8-ABBC-E814-D9CD80CC29B9}"/>
                  </a:ext>
                </a:extLst>
              </p:cNvPr>
              <p:cNvCxnSpPr/>
              <p:nvPr/>
            </p:nvCxnSpPr>
            <p:spPr>
              <a:xfrm flipV="1">
                <a:off x="694765" y="1501587"/>
                <a:ext cx="2487705" cy="11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4A469244-C04F-9F63-F5D0-F1ADF25A61FA}"/>
                </a:ext>
              </a:extLst>
            </p:cNvPr>
            <p:cNvGrpSpPr/>
            <p:nvPr/>
          </p:nvGrpSpPr>
          <p:grpSpPr>
            <a:xfrm>
              <a:off x="4352133" y="2335222"/>
              <a:ext cx="1698677" cy="380999"/>
              <a:chOff x="763845" y="1858089"/>
              <a:chExt cx="2667000" cy="380999"/>
            </a:xfrm>
          </p:grpSpPr>
          <p:sp>
            <p:nvSpPr>
              <p:cNvPr id="273" name="CaixaDeTexto 70">
                <a:extLst>
                  <a:ext uri="{FF2B5EF4-FFF2-40B4-BE49-F238E27FC236}">
                    <a16:creationId xmlns:a16="http://schemas.microsoft.com/office/drawing/2014/main" id="{9FC61B70-DECD-C32D-FD2F-0E27018C9DDE}"/>
                  </a:ext>
                </a:extLst>
              </p:cNvPr>
              <p:cNvSpPr txBox="1"/>
              <p:nvPr/>
            </p:nvSpPr>
            <p:spPr bwMode="auto">
              <a:xfrm>
                <a:off x="763845" y="1858089"/>
                <a:ext cx="2667000" cy="380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Pulsão da Pré-cravação desgastado</a:t>
                </a:r>
              </a:p>
            </p:txBody>
          </p:sp>
          <p:cxnSp>
            <p:nvCxnSpPr>
              <p:cNvPr id="275" name="Conector de Seta Reta 274">
                <a:extLst>
                  <a:ext uri="{FF2B5EF4-FFF2-40B4-BE49-F238E27FC236}">
                    <a16:creationId xmlns:a16="http://schemas.microsoft.com/office/drawing/2014/main" id="{3CACD3EC-41C4-442E-9CC2-FCCF248DA346}"/>
                  </a:ext>
                </a:extLst>
              </p:cNvPr>
              <p:cNvCxnSpPr/>
              <p:nvPr/>
            </p:nvCxnSpPr>
            <p:spPr>
              <a:xfrm>
                <a:off x="963708" y="2061882"/>
                <a:ext cx="2454087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DB0570EE-4C44-D285-7CFA-3361D9BFF021}"/>
                </a:ext>
              </a:extLst>
            </p:cNvPr>
            <p:cNvGrpSpPr/>
            <p:nvPr/>
          </p:nvGrpSpPr>
          <p:grpSpPr>
            <a:xfrm>
              <a:off x="300386" y="2827986"/>
              <a:ext cx="1853875" cy="380999"/>
              <a:chOff x="547935" y="51644"/>
              <a:chExt cx="2793120" cy="380999"/>
            </a:xfrm>
          </p:grpSpPr>
          <p:sp>
            <p:nvSpPr>
              <p:cNvPr id="271" name="CaixaDeTexto 61">
                <a:extLst>
                  <a:ext uri="{FF2B5EF4-FFF2-40B4-BE49-F238E27FC236}">
                    <a16:creationId xmlns:a16="http://schemas.microsoft.com/office/drawing/2014/main" id="{1646980E-383E-B487-522E-DCD2C72982DD}"/>
                  </a:ext>
                </a:extLst>
              </p:cNvPr>
              <p:cNvSpPr txBox="1"/>
              <p:nvPr/>
            </p:nvSpPr>
            <p:spPr bwMode="auto">
              <a:xfrm>
                <a:off x="547935" y="51644"/>
                <a:ext cx="2666999" cy="380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Banco de estanqueidade descalibrado</a:t>
                </a:r>
              </a:p>
            </p:txBody>
          </p:sp>
          <p:cxnSp>
            <p:nvCxnSpPr>
              <p:cNvPr id="272" name="Conector de Seta Reta 271">
                <a:extLst>
                  <a:ext uri="{FF2B5EF4-FFF2-40B4-BE49-F238E27FC236}">
                    <a16:creationId xmlns:a16="http://schemas.microsoft.com/office/drawing/2014/main" id="{A4751A8F-AC48-C65C-85D9-052D13F39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966" y="278572"/>
                <a:ext cx="245408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44781FBD-7E6A-810B-96FC-0ADA4F8476DD}"/>
                </a:ext>
              </a:extLst>
            </p:cNvPr>
            <p:cNvGrpSpPr/>
            <p:nvPr/>
          </p:nvGrpSpPr>
          <p:grpSpPr>
            <a:xfrm>
              <a:off x="-50219" y="3282650"/>
              <a:ext cx="1991986" cy="452607"/>
              <a:chOff x="-127695" y="821599"/>
              <a:chExt cx="3001204" cy="917788"/>
            </a:xfrm>
          </p:grpSpPr>
          <p:sp>
            <p:nvSpPr>
              <p:cNvPr id="269" name="CaixaDeTexto 64">
                <a:extLst>
                  <a:ext uri="{FF2B5EF4-FFF2-40B4-BE49-F238E27FC236}">
                    <a16:creationId xmlns:a16="http://schemas.microsoft.com/office/drawing/2014/main" id="{ECEC7C77-9556-B697-2917-CF02650042C2}"/>
                  </a:ext>
                </a:extLst>
              </p:cNvPr>
              <p:cNvSpPr txBox="1"/>
              <p:nvPr/>
            </p:nvSpPr>
            <p:spPr bwMode="auto">
              <a:xfrm>
                <a:off x="-127695" y="821599"/>
                <a:ext cx="3001204" cy="917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Calibre de verificação da cravação descalibrado</a:t>
                </a:r>
              </a:p>
            </p:txBody>
          </p:sp>
          <p:cxnSp>
            <p:nvCxnSpPr>
              <p:cNvPr id="270" name="Conector de Seta Reta 269">
                <a:extLst>
                  <a:ext uri="{FF2B5EF4-FFF2-40B4-BE49-F238E27FC236}">
                    <a16:creationId xmlns:a16="http://schemas.microsoft.com/office/drawing/2014/main" id="{81ACD990-04A2-948F-D975-9AB298728667}"/>
                  </a:ext>
                </a:extLst>
              </p:cNvPr>
              <p:cNvCxnSpPr/>
              <p:nvPr/>
            </p:nvCxnSpPr>
            <p:spPr>
              <a:xfrm>
                <a:off x="176823" y="1553395"/>
                <a:ext cx="2454086" cy="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CDFA1E77-5FAB-1B67-9C9F-6FC4880B0775}"/>
                </a:ext>
              </a:extLst>
            </p:cNvPr>
            <p:cNvGrpSpPr/>
            <p:nvPr/>
          </p:nvGrpSpPr>
          <p:grpSpPr>
            <a:xfrm>
              <a:off x="2386349" y="2830434"/>
              <a:ext cx="1906039" cy="204052"/>
              <a:chOff x="936007" y="118990"/>
              <a:chExt cx="2667000" cy="280301"/>
            </a:xfrm>
          </p:grpSpPr>
          <p:sp>
            <p:nvSpPr>
              <p:cNvPr id="267" name="CaixaDeTexto 47">
                <a:extLst>
                  <a:ext uri="{FF2B5EF4-FFF2-40B4-BE49-F238E27FC236}">
                    <a16:creationId xmlns:a16="http://schemas.microsoft.com/office/drawing/2014/main" id="{E62B188E-C7C8-15CC-8586-DF3CEA90B0A4}"/>
                  </a:ext>
                </a:extLst>
              </p:cNvPr>
              <p:cNvSpPr txBox="1"/>
              <p:nvPr/>
            </p:nvSpPr>
            <p:spPr bwMode="auto">
              <a:xfrm>
                <a:off x="936007" y="118990"/>
                <a:ext cx="2667000" cy="246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Guarnição fora do dimensional</a:t>
                </a:r>
              </a:p>
            </p:txBody>
          </p:sp>
          <p:cxnSp>
            <p:nvCxnSpPr>
              <p:cNvPr id="268" name="Conector de Seta Reta 267">
                <a:extLst>
                  <a:ext uri="{FF2B5EF4-FFF2-40B4-BE49-F238E27FC236}">
                    <a16:creationId xmlns:a16="http://schemas.microsoft.com/office/drawing/2014/main" id="{1298503C-F635-8B47-9990-D4D4C7DFC92B}"/>
                  </a:ext>
                </a:extLst>
              </p:cNvPr>
              <p:cNvCxnSpPr/>
              <p:nvPr/>
            </p:nvCxnSpPr>
            <p:spPr>
              <a:xfrm>
                <a:off x="1242329" y="398574"/>
                <a:ext cx="2128470" cy="717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E7EB8527-3F76-489C-D841-88160C2ED54C}"/>
                </a:ext>
              </a:extLst>
            </p:cNvPr>
            <p:cNvGrpSpPr/>
            <p:nvPr/>
          </p:nvGrpSpPr>
          <p:grpSpPr>
            <a:xfrm>
              <a:off x="2527574" y="3197731"/>
              <a:ext cx="1308068" cy="406466"/>
              <a:chOff x="781065" y="543791"/>
              <a:chExt cx="2666999" cy="558354"/>
            </a:xfrm>
          </p:grpSpPr>
          <p:sp>
            <p:nvSpPr>
              <p:cNvPr id="265" name="CaixaDeTexto 55">
                <a:extLst>
                  <a:ext uri="{FF2B5EF4-FFF2-40B4-BE49-F238E27FC236}">
                    <a16:creationId xmlns:a16="http://schemas.microsoft.com/office/drawing/2014/main" id="{F924EF81-4FCF-3097-7F92-D7FBFBD59FEB}"/>
                  </a:ext>
                </a:extLst>
              </p:cNvPr>
              <p:cNvSpPr txBox="1"/>
              <p:nvPr/>
            </p:nvSpPr>
            <p:spPr bwMode="auto">
              <a:xfrm>
                <a:off x="781065" y="543791"/>
                <a:ext cx="2666999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Bloco radiador fora </a:t>
                </a:r>
              </a:p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do dimensional</a:t>
                </a:r>
              </a:p>
            </p:txBody>
          </p:sp>
          <p:cxnSp>
            <p:nvCxnSpPr>
              <p:cNvPr id="266" name="Conector de Seta Reta 265">
                <a:extLst>
                  <a:ext uri="{FF2B5EF4-FFF2-40B4-BE49-F238E27FC236}">
                    <a16:creationId xmlns:a16="http://schemas.microsoft.com/office/drawing/2014/main" id="{560A3C44-BEEC-4A7D-4FBF-06E773738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870" y="1087642"/>
                <a:ext cx="2565791" cy="145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A0DA9A85-E9FC-D997-1DA9-C4470AA301BA}"/>
                </a:ext>
              </a:extLst>
            </p:cNvPr>
            <p:cNvGrpSpPr/>
            <p:nvPr/>
          </p:nvGrpSpPr>
          <p:grpSpPr>
            <a:xfrm>
              <a:off x="2311532" y="3785798"/>
              <a:ext cx="1339508" cy="277357"/>
              <a:chOff x="733800" y="1212898"/>
              <a:chExt cx="2666999" cy="380999"/>
            </a:xfrm>
          </p:grpSpPr>
          <p:sp>
            <p:nvSpPr>
              <p:cNvPr id="263" name="CaixaDeTexto 58">
                <a:extLst>
                  <a:ext uri="{FF2B5EF4-FFF2-40B4-BE49-F238E27FC236}">
                    <a16:creationId xmlns:a16="http://schemas.microsoft.com/office/drawing/2014/main" id="{346410C9-3787-B8CD-FECE-287CE5899727}"/>
                  </a:ext>
                </a:extLst>
              </p:cNvPr>
              <p:cNvSpPr txBox="1"/>
              <p:nvPr/>
            </p:nvSpPr>
            <p:spPr bwMode="auto">
              <a:xfrm>
                <a:off x="733800" y="1212898"/>
                <a:ext cx="2666999" cy="380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Vasca empenada</a:t>
                </a:r>
              </a:p>
            </p:txBody>
          </p:sp>
          <p:cxnSp>
            <p:nvCxnSpPr>
              <p:cNvPr id="264" name="Conector de Seta Reta 263">
                <a:extLst>
                  <a:ext uri="{FF2B5EF4-FFF2-40B4-BE49-F238E27FC236}">
                    <a16:creationId xmlns:a16="http://schemas.microsoft.com/office/drawing/2014/main" id="{2AC0239D-3855-C744-CC2B-F960985A7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224" y="1473508"/>
                <a:ext cx="2147910" cy="110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990BA434-AE83-6C52-8DA0-1D53954EBA01}"/>
                </a:ext>
              </a:extLst>
            </p:cNvPr>
            <p:cNvGrpSpPr/>
            <p:nvPr/>
          </p:nvGrpSpPr>
          <p:grpSpPr>
            <a:xfrm>
              <a:off x="4329502" y="2750118"/>
              <a:ext cx="1654812" cy="364602"/>
              <a:chOff x="787137" y="-24690"/>
              <a:chExt cx="2667000" cy="364602"/>
            </a:xfrm>
          </p:grpSpPr>
          <p:sp>
            <p:nvSpPr>
              <p:cNvPr id="260" name="CaixaDeTexto 38">
                <a:extLst>
                  <a:ext uri="{FF2B5EF4-FFF2-40B4-BE49-F238E27FC236}">
                    <a16:creationId xmlns:a16="http://schemas.microsoft.com/office/drawing/2014/main" id="{340B5BB4-7DA5-FB32-F91A-C9333BE0D7C7}"/>
                  </a:ext>
                </a:extLst>
              </p:cNvPr>
              <p:cNvSpPr txBox="1"/>
              <p:nvPr/>
            </p:nvSpPr>
            <p:spPr bwMode="auto">
              <a:xfrm>
                <a:off x="787137" y="-24690"/>
                <a:ext cx="2667000" cy="246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Folha de operação imprecisa e/ou incorreta</a:t>
                </a:r>
              </a:p>
            </p:txBody>
          </p:sp>
          <p:cxnSp>
            <p:nvCxnSpPr>
              <p:cNvPr id="262" name="Conector de Seta Reta 261">
                <a:extLst>
                  <a:ext uri="{FF2B5EF4-FFF2-40B4-BE49-F238E27FC236}">
                    <a16:creationId xmlns:a16="http://schemas.microsoft.com/office/drawing/2014/main" id="{01E1D0F9-180D-02FF-880A-1BB639A5E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438" y="339912"/>
                <a:ext cx="23863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2677E6F8-5518-7167-9AAA-2EAB39AFC3D1}"/>
                </a:ext>
              </a:extLst>
            </p:cNvPr>
            <p:cNvGrpSpPr/>
            <p:nvPr/>
          </p:nvGrpSpPr>
          <p:grpSpPr>
            <a:xfrm>
              <a:off x="4102714" y="3233820"/>
              <a:ext cx="1654811" cy="383954"/>
              <a:chOff x="135996" y="662185"/>
              <a:chExt cx="2822672" cy="685894"/>
            </a:xfrm>
          </p:grpSpPr>
          <p:sp>
            <p:nvSpPr>
              <p:cNvPr id="257" name="CaixaDeTexto 41">
                <a:extLst>
                  <a:ext uri="{FF2B5EF4-FFF2-40B4-BE49-F238E27FC236}">
                    <a16:creationId xmlns:a16="http://schemas.microsoft.com/office/drawing/2014/main" id="{20AA75E4-81F6-EB73-6A25-1E2DE8946BDE}"/>
                  </a:ext>
                </a:extLst>
              </p:cNvPr>
              <p:cNvSpPr txBox="1"/>
              <p:nvPr/>
            </p:nvSpPr>
            <p:spPr bwMode="auto">
              <a:xfrm>
                <a:off x="135996" y="662185"/>
                <a:ext cx="2822672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Liberação de set up da pre-cravação não definida claramente</a:t>
                </a:r>
              </a:p>
            </p:txBody>
          </p:sp>
          <p:cxnSp>
            <p:nvCxnSpPr>
              <p:cNvPr id="259" name="Conector de Seta Reta 258">
                <a:extLst>
                  <a:ext uri="{FF2B5EF4-FFF2-40B4-BE49-F238E27FC236}">
                    <a16:creationId xmlns:a16="http://schemas.microsoft.com/office/drawing/2014/main" id="{933688A3-62C5-D97A-E3FB-AAB25245DDCA}"/>
                  </a:ext>
                </a:extLst>
              </p:cNvPr>
              <p:cNvCxnSpPr/>
              <p:nvPr/>
            </p:nvCxnSpPr>
            <p:spPr>
              <a:xfrm flipV="1">
                <a:off x="207497" y="1336875"/>
                <a:ext cx="2465295" cy="112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4ECDD016-0E8F-5109-FB5A-C89006F8DFB8}"/>
                </a:ext>
              </a:extLst>
            </p:cNvPr>
            <p:cNvGrpSpPr/>
            <p:nvPr/>
          </p:nvGrpSpPr>
          <p:grpSpPr>
            <a:xfrm>
              <a:off x="3766422" y="3690921"/>
              <a:ext cx="1690765" cy="437030"/>
              <a:chOff x="-34159" y="1147372"/>
              <a:chExt cx="2767855" cy="437030"/>
            </a:xfrm>
          </p:grpSpPr>
          <p:sp>
            <p:nvSpPr>
              <p:cNvPr id="59" name="CaixaDeTexto 44">
                <a:extLst>
                  <a:ext uri="{FF2B5EF4-FFF2-40B4-BE49-F238E27FC236}">
                    <a16:creationId xmlns:a16="http://schemas.microsoft.com/office/drawing/2014/main" id="{06027DF9-A4E6-2447-CBE0-EFC851D36E7A}"/>
                  </a:ext>
                </a:extLst>
              </p:cNvPr>
              <p:cNvSpPr txBox="1"/>
              <p:nvPr/>
            </p:nvSpPr>
            <p:spPr bwMode="auto">
              <a:xfrm>
                <a:off x="66696" y="1147372"/>
                <a:ext cx="2667000" cy="380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7432" tIns="22860" rIns="27432" bIns="0" rtlCol="0" anchor="t" upright="1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>
                  <a:lnSpc>
                    <a:spcPts val="1300"/>
                  </a:lnSpc>
                </a:pPr>
                <a:r>
                  <a:rPr lang="pt-BR" sz="700" b="1" i="0" u="none" strike="noStrike" baseline="0" dirty="0">
                    <a:solidFill>
                      <a:srgbClr val="0070C0"/>
                    </a:solidFill>
                    <a:latin typeface="Arial"/>
                    <a:cs typeface="Arial"/>
                  </a:rPr>
                  <a:t>Distribuição das peças não padronizada no PDT</a:t>
                </a:r>
              </a:p>
            </p:txBody>
          </p:sp>
          <p:cxnSp>
            <p:nvCxnSpPr>
              <p:cNvPr id="60" name="Conector de Seta Reta 59">
                <a:extLst>
                  <a:ext uri="{FF2B5EF4-FFF2-40B4-BE49-F238E27FC236}">
                    <a16:creationId xmlns:a16="http://schemas.microsoft.com/office/drawing/2014/main" id="{803329EC-651A-23E2-4EAC-FE12FE8A308E}"/>
                  </a:ext>
                </a:extLst>
              </p:cNvPr>
              <p:cNvCxnSpPr/>
              <p:nvPr/>
            </p:nvCxnSpPr>
            <p:spPr>
              <a:xfrm flipV="1">
                <a:off x="-34159" y="1573197"/>
                <a:ext cx="2465295" cy="112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8F9EF6F4-5394-E0F0-BFBF-FDB484145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5" y="792432"/>
            <a:ext cx="8792788" cy="3558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BBFFAD-AD40-9F51-90F0-49975E5A28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55" t="9015" r="5808" b="11283"/>
          <a:stretch/>
        </p:blipFill>
        <p:spPr>
          <a:xfrm flipH="1">
            <a:off x="8008883" y="4385592"/>
            <a:ext cx="1020817" cy="735829"/>
          </a:xfrm>
          <a:prstGeom prst="rect">
            <a:avLst/>
          </a:prstGeom>
        </p:spPr>
      </p:pic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causas - Advanced Kaizen</a:t>
            </a:r>
            <a:endParaRPr/>
          </a:p>
        </p:txBody>
      </p:sp>
      <p:sp>
        <p:nvSpPr>
          <p:cNvPr id="6" name="Fluxograma: Processo 5">
            <a:extLst>
              <a:ext uri="{FF2B5EF4-FFF2-40B4-BE49-F238E27FC236}">
                <a16:creationId xmlns:a16="http://schemas.microsoft.com/office/drawing/2014/main" id="{BFE8B458-1D36-4A57-F0C8-4EF68A7E5CA1}"/>
              </a:ext>
            </a:extLst>
          </p:cNvPr>
          <p:cNvSpPr/>
          <p:nvPr/>
        </p:nvSpPr>
        <p:spPr>
          <a:xfrm>
            <a:off x="175605" y="2415113"/>
            <a:ext cx="8279437" cy="313273"/>
          </a:xfrm>
          <a:prstGeom prst="flowChartProcess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m 256">
            <a:extLst>
              <a:ext uri="{FF2B5EF4-FFF2-40B4-BE49-F238E27FC236}">
                <a16:creationId xmlns:a16="http://schemas.microsoft.com/office/drawing/2014/main" id="{F56D4793-6F4B-38FF-2508-8B1C544B04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517" y="901440"/>
            <a:ext cx="4695112" cy="3510373"/>
          </a:xfrm>
          <a:prstGeom prst="rect">
            <a:avLst/>
          </a:prstGeom>
        </p:spPr>
      </p:pic>
      <p:sp>
        <p:nvSpPr>
          <p:cNvPr id="282" name="Google Shape;282;p43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causas</a:t>
            </a:r>
            <a:endParaRPr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ED8843E-46C7-6493-7BC0-8EAC9D407B6C}"/>
              </a:ext>
            </a:extLst>
          </p:cNvPr>
          <p:cNvSpPr/>
          <p:nvPr/>
        </p:nvSpPr>
        <p:spPr>
          <a:xfrm>
            <a:off x="5186607" y="1002843"/>
            <a:ext cx="3823172" cy="3030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5C830844-DFAF-2B43-68D5-D514BB0AD236}"/>
              </a:ext>
            </a:extLst>
          </p:cNvPr>
          <p:cNvSpPr txBox="1"/>
          <p:nvPr/>
        </p:nvSpPr>
        <p:spPr>
          <a:xfrm>
            <a:off x="5300119" y="1096702"/>
            <a:ext cx="361400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/>
              <a:t>Causa raiz (Análise/Ilustração)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D8C23CD5-C441-ACCE-716F-4881B0456CCB}"/>
              </a:ext>
            </a:extLst>
          </p:cNvPr>
          <p:cNvSpPr/>
          <p:nvPr/>
        </p:nvSpPr>
        <p:spPr>
          <a:xfrm>
            <a:off x="7072681" y="3361565"/>
            <a:ext cx="1814112" cy="59149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>
                <a:solidFill>
                  <a:sysClr val="windowText" lastClr="000000"/>
                </a:solidFill>
              </a:rPr>
              <a:t>Confirmado! O layout definido para embalagem dificulta o operador a retirar a guarnição da colmeia</a:t>
            </a:r>
          </a:p>
        </p:txBody>
      </p:sp>
      <p:grpSp>
        <p:nvGrpSpPr>
          <p:cNvPr id="262" name="Agrupar 261">
            <a:extLst>
              <a:ext uri="{FF2B5EF4-FFF2-40B4-BE49-F238E27FC236}">
                <a16:creationId xmlns:a16="http://schemas.microsoft.com/office/drawing/2014/main" id="{45BCA712-2D9F-912D-01D7-A20176F28A35}"/>
              </a:ext>
            </a:extLst>
          </p:cNvPr>
          <p:cNvGrpSpPr/>
          <p:nvPr/>
        </p:nvGrpSpPr>
        <p:grpSpPr>
          <a:xfrm>
            <a:off x="163887" y="972563"/>
            <a:ext cx="4588324" cy="566455"/>
            <a:chOff x="163887" y="972563"/>
            <a:chExt cx="4588324" cy="566455"/>
          </a:xfrm>
        </p:grpSpPr>
        <p:sp>
          <p:nvSpPr>
            <p:cNvPr id="260" name="CaixaDeTexto 2">
              <a:extLst>
                <a:ext uri="{FF2B5EF4-FFF2-40B4-BE49-F238E27FC236}">
                  <a16:creationId xmlns:a16="http://schemas.microsoft.com/office/drawing/2014/main" id="{AF14D799-C520-C0F3-C037-BF62BA135B21}"/>
                </a:ext>
              </a:extLst>
            </p:cNvPr>
            <p:cNvSpPr txBox="1"/>
            <p:nvPr/>
          </p:nvSpPr>
          <p:spPr>
            <a:xfrm>
              <a:off x="163887" y="972563"/>
              <a:ext cx="950745" cy="566455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200" b="1" dirty="0"/>
                <a:t>PORQUE 1°</a:t>
              </a:r>
            </a:p>
          </p:txBody>
        </p:sp>
        <p:sp>
          <p:nvSpPr>
            <p:cNvPr id="261" name="CaixaDeTexto 1">
              <a:extLst>
                <a:ext uri="{FF2B5EF4-FFF2-40B4-BE49-F238E27FC236}">
                  <a16:creationId xmlns:a16="http://schemas.microsoft.com/office/drawing/2014/main" id="{5B685FDA-497F-B54E-687C-129E4491ACE9}"/>
                </a:ext>
              </a:extLst>
            </p:cNvPr>
            <p:cNvSpPr txBox="1"/>
            <p:nvPr/>
          </p:nvSpPr>
          <p:spPr>
            <a:xfrm>
              <a:off x="1248307" y="972563"/>
              <a:ext cx="3503904" cy="566455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050" dirty="0"/>
                <a:t>Porque o comprimento da guarnição estava fora do especificado, dobrando no coletor do bloco radiador</a:t>
              </a:r>
            </a:p>
          </p:txBody>
        </p:sp>
      </p:grpSp>
      <p:grpSp>
        <p:nvGrpSpPr>
          <p:cNvPr id="263" name="Agrupar 262">
            <a:extLst>
              <a:ext uri="{FF2B5EF4-FFF2-40B4-BE49-F238E27FC236}">
                <a16:creationId xmlns:a16="http://schemas.microsoft.com/office/drawing/2014/main" id="{F253B663-2545-4DB6-6DCB-9BA870B0A1D1}"/>
              </a:ext>
            </a:extLst>
          </p:cNvPr>
          <p:cNvGrpSpPr/>
          <p:nvPr/>
        </p:nvGrpSpPr>
        <p:grpSpPr>
          <a:xfrm>
            <a:off x="163887" y="1643496"/>
            <a:ext cx="4588324" cy="566455"/>
            <a:chOff x="163887" y="972563"/>
            <a:chExt cx="4588324" cy="566455"/>
          </a:xfrm>
        </p:grpSpPr>
        <p:sp>
          <p:nvSpPr>
            <p:cNvPr id="264" name="CaixaDeTexto 2">
              <a:extLst>
                <a:ext uri="{FF2B5EF4-FFF2-40B4-BE49-F238E27FC236}">
                  <a16:creationId xmlns:a16="http://schemas.microsoft.com/office/drawing/2014/main" id="{F86FCFB9-7730-44D3-C134-C0E10C2903DF}"/>
                </a:ext>
              </a:extLst>
            </p:cNvPr>
            <p:cNvSpPr txBox="1"/>
            <p:nvPr/>
          </p:nvSpPr>
          <p:spPr>
            <a:xfrm>
              <a:off x="163887" y="972563"/>
              <a:ext cx="950745" cy="566455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200" b="1" dirty="0"/>
                <a:t>PORQUE 2°</a:t>
              </a:r>
            </a:p>
          </p:txBody>
        </p:sp>
        <p:sp>
          <p:nvSpPr>
            <p:cNvPr id="265" name="CaixaDeTexto 1">
              <a:extLst>
                <a:ext uri="{FF2B5EF4-FFF2-40B4-BE49-F238E27FC236}">
                  <a16:creationId xmlns:a16="http://schemas.microsoft.com/office/drawing/2014/main" id="{ACDF5970-31FC-38C5-CBBA-8ED74F9EC131}"/>
                </a:ext>
              </a:extLst>
            </p:cNvPr>
            <p:cNvSpPr txBox="1"/>
            <p:nvPr/>
          </p:nvSpPr>
          <p:spPr>
            <a:xfrm>
              <a:off x="1248307" y="972563"/>
              <a:ext cx="3503904" cy="566455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050" dirty="0"/>
                <a:t>Porque a guarnição foi esticada no processo de montagem na pré-cravação no momento que é retirada da embalagem</a:t>
              </a:r>
            </a:p>
          </p:txBody>
        </p:sp>
      </p:grpSp>
      <p:grpSp>
        <p:nvGrpSpPr>
          <p:cNvPr id="266" name="Agrupar 265">
            <a:extLst>
              <a:ext uri="{FF2B5EF4-FFF2-40B4-BE49-F238E27FC236}">
                <a16:creationId xmlns:a16="http://schemas.microsoft.com/office/drawing/2014/main" id="{A94C2CAD-2261-E5C2-C4E9-5FBDDCBB0D31}"/>
              </a:ext>
            </a:extLst>
          </p:cNvPr>
          <p:cNvGrpSpPr/>
          <p:nvPr/>
        </p:nvGrpSpPr>
        <p:grpSpPr>
          <a:xfrm>
            <a:off x="156744" y="2348799"/>
            <a:ext cx="4588324" cy="566455"/>
            <a:chOff x="163887" y="972563"/>
            <a:chExt cx="4588324" cy="566455"/>
          </a:xfrm>
        </p:grpSpPr>
        <p:sp>
          <p:nvSpPr>
            <p:cNvPr id="267" name="CaixaDeTexto 2">
              <a:extLst>
                <a:ext uri="{FF2B5EF4-FFF2-40B4-BE49-F238E27FC236}">
                  <a16:creationId xmlns:a16="http://schemas.microsoft.com/office/drawing/2014/main" id="{58F7806D-98DF-EC66-3752-71FF2C71FCD4}"/>
                </a:ext>
              </a:extLst>
            </p:cNvPr>
            <p:cNvSpPr txBox="1"/>
            <p:nvPr/>
          </p:nvSpPr>
          <p:spPr>
            <a:xfrm>
              <a:off x="163887" y="972563"/>
              <a:ext cx="950745" cy="566455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200" b="1" dirty="0"/>
                <a:t>PORQUE 3°</a:t>
              </a:r>
            </a:p>
          </p:txBody>
        </p:sp>
        <p:sp>
          <p:nvSpPr>
            <p:cNvPr id="268" name="CaixaDeTexto 1">
              <a:extLst>
                <a:ext uri="{FF2B5EF4-FFF2-40B4-BE49-F238E27FC236}">
                  <a16:creationId xmlns:a16="http://schemas.microsoft.com/office/drawing/2014/main" id="{14B40318-65B9-7ABB-6C8B-044E28DD40C7}"/>
                </a:ext>
              </a:extLst>
            </p:cNvPr>
            <p:cNvSpPr txBox="1"/>
            <p:nvPr/>
          </p:nvSpPr>
          <p:spPr>
            <a:xfrm>
              <a:off x="1248307" y="972563"/>
              <a:ext cx="3503904" cy="566455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050" dirty="0"/>
                <a:t>Porque a guarnição estava prendendo na colmeia durante a retirada manual da peça da embalagem</a:t>
              </a:r>
            </a:p>
          </p:txBody>
        </p:sp>
      </p:grpSp>
      <p:grpSp>
        <p:nvGrpSpPr>
          <p:cNvPr id="269" name="Agrupar 268">
            <a:extLst>
              <a:ext uri="{FF2B5EF4-FFF2-40B4-BE49-F238E27FC236}">
                <a16:creationId xmlns:a16="http://schemas.microsoft.com/office/drawing/2014/main" id="{D7F3C668-8AC0-3681-52B7-2C53BFD11496}"/>
              </a:ext>
            </a:extLst>
          </p:cNvPr>
          <p:cNvGrpSpPr/>
          <p:nvPr/>
        </p:nvGrpSpPr>
        <p:grpSpPr>
          <a:xfrm>
            <a:off x="162401" y="3041110"/>
            <a:ext cx="4581650" cy="566455"/>
            <a:chOff x="170561" y="972563"/>
            <a:chExt cx="4581650" cy="566455"/>
          </a:xfrm>
        </p:grpSpPr>
        <p:sp>
          <p:nvSpPr>
            <p:cNvPr id="270" name="CaixaDeTexto 2">
              <a:extLst>
                <a:ext uri="{FF2B5EF4-FFF2-40B4-BE49-F238E27FC236}">
                  <a16:creationId xmlns:a16="http://schemas.microsoft.com/office/drawing/2014/main" id="{0431D19A-34D8-5BE8-16DA-79304CAED714}"/>
                </a:ext>
              </a:extLst>
            </p:cNvPr>
            <p:cNvSpPr txBox="1"/>
            <p:nvPr/>
          </p:nvSpPr>
          <p:spPr>
            <a:xfrm>
              <a:off x="170561" y="972563"/>
              <a:ext cx="944071" cy="566455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200" b="1" dirty="0"/>
                <a:t>PORQUE 4°</a:t>
              </a:r>
            </a:p>
          </p:txBody>
        </p:sp>
        <p:sp>
          <p:nvSpPr>
            <p:cNvPr id="271" name="CaixaDeTexto 1">
              <a:extLst>
                <a:ext uri="{FF2B5EF4-FFF2-40B4-BE49-F238E27FC236}">
                  <a16:creationId xmlns:a16="http://schemas.microsoft.com/office/drawing/2014/main" id="{620D2B42-01E9-5043-DE9B-39CE397BC828}"/>
                </a:ext>
              </a:extLst>
            </p:cNvPr>
            <p:cNvSpPr txBox="1"/>
            <p:nvPr/>
          </p:nvSpPr>
          <p:spPr>
            <a:xfrm>
              <a:off x="1248307" y="972563"/>
              <a:ext cx="3503904" cy="566455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050" dirty="0"/>
                <a:t>Porque a posição da colmeia no PDT estava na vertical, e possibilitou o enroscamento da peça na colmeia durante a retirada manual da peça</a:t>
              </a:r>
            </a:p>
          </p:txBody>
        </p:sp>
      </p:grpSp>
      <p:grpSp>
        <p:nvGrpSpPr>
          <p:cNvPr id="272" name="Agrupar 271">
            <a:extLst>
              <a:ext uri="{FF2B5EF4-FFF2-40B4-BE49-F238E27FC236}">
                <a16:creationId xmlns:a16="http://schemas.microsoft.com/office/drawing/2014/main" id="{E1600432-B0EA-8604-0521-95626047453A}"/>
              </a:ext>
            </a:extLst>
          </p:cNvPr>
          <p:cNvGrpSpPr/>
          <p:nvPr/>
        </p:nvGrpSpPr>
        <p:grpSpPr>
          <a:xfrm>
            <a:off x="163887" y="3764966"/>
            <a:ext cx="4583924" cy="566455"/>
            <a:chOff x="168287" y="972563"/>
            <a:chExt cx="4583924" cy="566455"/>
          </a:xfrm>
        </p:grpSpPr>
        <p:sp>
          <p:nvSpPr>
            <p:cNvPr id="273" name="CaixaDeTexto 2">
              <a:extLst>
                <a:ext uri="{FF2B5EF4-FFF2-40B4-BE49-F238E27FC236}">
                  <a16:creationId xmlns:a16="http://schemas.microsoft.com/office/drawing/2014/main" id="{056B6954-20E2-B543-5E0C-352F71EBCEB6}"/>
                </a:ext>
              </a:extLst>
            </p:cNvPr>
            <p:cNvSpPr txBox="1"/>
            <p:nvPr/>
          </p:nvSpPr>
          <p:spPr>
            <a:xfrm>
              <a:off x="168287" y="972563"/>
              <a:ext cx="946345" cy="566455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200" b="1" dirty="0"/>
                <a:t>PORQUE 5°</a:t>
              </a:r>
            </a:p>
          </p:txBody>
        </p:sp>
        <p:sp>
          <p:nvSpPr>
            <p:cNvPr id="274" name="CaixaDeTexto 1">
              <a:extLst>
                <a:ext uri="{FF2B5EF4-FFF2-40B4-BE49-F238E27FC236}">
                  <a16:creationId xmlns:a16="http://schemas.microsoft.com/office/drawing/2014/main" id="{9A1EA585-67B2-5CEA-CE53-8CC263466BCF}"/>
                </a:ext>
              </a:extLst>
            </p:cNvPr>
            <p:cNvSpPr txBox="1"/>
            <p:nvPr/>
          </p:nvSpPr>
          <p:spPr>
            <a:xfrm>
              <a:off x="1248307" y="972563"/>
              <a:ext cx="3503904" cy="566455"/>
            </a:xfrm>
            <a:prstGeom prst="rect">
              <a:avLst/>
            </a:prstGeom>
            <a:noFill/>
            <a:ln w="9525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050" dirty="0">
                  <a:solidFill>
                    <a:srgbClr val="FF0000"/>
                  </a:solidFill>
                </a:rPr>
                <a:t>Porque o layout que foi definido para embalagem da guarnição não contemplou a dificuldade para o operador retirar a mesma da colmeia</a:t>
              </a:r>
            </a:p>
          </p:txBody>
        </p:sp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C0F2D227-E6D4-EB1F-6FC5-34BAC249CA88}"/>
              </a:ext>
            </a:extLst>
          </p:cNvPr>
          <p:cNvSpPr/>
          <p:nvPr/>
        </p:nvSpPr>
        <p:spPr>
          <a:xfrm>
            <a:off x="81979" y="3657310"/>
            <a:ext cx="4803719" cy="781414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7" name="Seta: Curva para Baixo 276">
            <a:extLst>
              <a:ext uri="{FF2B5EF4-FFF2-40B4-BE49-F238E27FC236}">
                <a16:creationId xmlns:a16="http://schemas.microsoft.com/office/drawing/2014/main" id="{F92C09FA-404C-B630-BD16-20A573DEF300}"/>
              </a:ext>
            </a:extLst>
          </p:cNvPr>
          <p:cNvSpPr/>
          <p:nvPr/>
        </p:nvSpPr>
        <p:spPr>
          <a:xfrm rot="5400000">
            <a:off x="4787987" y="1513752"/>
            <a:ext cx="436262" cy="217716"/>
          </a:xfrm>
          <a:prstGeom prst="curvedDownArrow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8" name="Seta: Curva para Baixo 277">
            <a:extLst>
              <a:ext uri="{FF2B5EF4-FFF2-40B4-BE49-F238E27FC236}">
                <a16:creationId xmlns:a16="http://schemas.microsoft.com/office/drawing/2014/main" id="{3BD71D74-3031-F95A-5AD7-0194632B5D03}"/>
              </a:ext>
            </a:extLst>
          </p:cNvPr>
          <p:cNvSpPr/>
          <p:nvPr/>
        </p:nvSpPr>
        <p:spPr>
          <a:xfrm rot="5400000">
            <a:off x="4787987" y="2197277"/>
            <a:ext cx="436262" cy="217716"/>
          </a:xfrm>
          <a:prstGeom prst="curvedDownArrow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9" name="Seta: Curva para Baixo 278">
            <a:extLst>
              <a:ext uri="{FF2B5EF4-FFF2-40B4-BE49-F238E27FC236}">
                <a16:creationId xmlns:a16="http://schemas.microsoft.com/office/drawing/2014/main" id="{EC5C41B6-836C-A011-74F1-7E2FAD5085A5}"/>
              </a:ext>
            </a:extLst>
          </p:cNvPr>
          <p:cNvSpPr/>
          <p:nvPr/>
        </p:nvSpPr>
        <p:spPr>
          <a:xfrm rot="5400000">
            <a:off x="4799549" y="2906852"/>
            <a:ext cx="436262" cy="217716"/>
          </a:xfrm>
          <a:prstGeom prst="curvedDownArrow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0" name="Seta: Curva para Baixo 279">
            <a:extLst>
              <a:ext uri="{FF2B5EF4-FFF2-40B4-BE49-F238E27FC236}">
                <a16:creationId xmlns:a16="http://schemas.microsoft.com/office/drawing/2014/main" id="{74A031B3-43AB-0F2D-ADB9-9FF972A0B020}"/>
              </a:ext>
            </a:extLst>
          </p:cNvPr>
          <p:cNvSpPr/>
          <p:nvPr/>
        </p:nvSpPr>
        <p:spPr>
          <a:xfrm rot="5400000">
            <a:off x="4781079" y="3609658"/>
            <a:ext cx="436262" cy="217716"/>
          </a:xfrm>
          <a:prstGeom prst="curvedDownArrow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E1E3AED4-2084-39C5-534B-A32F9F44C30F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4885698" y="2518147"/>
            <a:ext cx="300909" cy="152987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C5344AC-E4E1-5663-FE85-7A4663F4E2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167" r="91833">
                        <a14:foregroundMark x1="26500" y1="35667" x2="30167" y2="42667"/>
                        <a14:foregroundMark x1="46000" y1="33000" x2="50667" y2="48833"/>
                        <a14:foregroundMark x1="49833" y1="43667" x2="54667" y2="44833"/>
                        <a14:foregroundMark x1="48833" y1="32333" x2="46500" y2="29833"/>
                        <a14:foregroundMark x1="62167" y1="29667" x2="73167" y2="38000"/>
                        <a14:foregroundMark x1="73167" y1="38000" x2="67333" y2="41167"/>
                        <a14:foregroundMark x1="55500" y1="44667" x2="57333" y2="44833"/>
                        <a14:foregroundMark x1="67333" y1="41667" x2="76667" y2="38000"/>
                        <a14:foregroundMark x1="76667" y1="38000" x2="76500" y2="37333"/>
                        <a14:foregroundMark x1="76333" y1="38667" x2="74833" y2="43500"/>
                        <a14:foregroundMark x1="69000" y1="42667" x2="65500" y2="41833"/>
                        <a14:foregroundMark x1="65833" y1="34333" x2="56667" y2="28667"/>
                        <a14:foregroundMark x1="56667" y1="28667" x2="59333" y2="28500"/>
                        <a14:foregroundMark x1="63167" y1="26667" x2="69333" y2="28667"/>
                        <a14:foregroundMark x1="35333" y1="31333" x2="29833" y2="47500"/>
                        <a14:foregroundMark x1="29833" y1="47500" x2="26333" y2="36000"/>
                        <a14:foregroundMark x1="26333" y1="36000" x2="24667" y2="34667"/>
                        <a14:foregroundMark x1="33333" y1="44000" x2="33500" y2="48833"/>
                        <a14:foregroundMark x1="9167" y1="49167" x2="8333" y2="61500"/>
                        <a14:foregroundMark x1="90667" y1="40167" x2="91833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10153">
            <a:off x="7827336" y="4083698"/>
            <a:ext cx="981661" cy="981661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FF5CBC1-C315-0EA3-AFDB-9CD4B8B70185}"/>
              </a:ext>
            </a:extLst>
          </p:cNvPr>
          <p:cNvGrpSpPr/>
          <p:nvPr/>
        </p:nvGrpSpPr>
        <p:grpSpPr>
          <a:xfrm>
            <a:off x="5353882" y="1527174"/>
            <a:ext cx="3488622" cy="2130136"/>
            <a:chOff x="5519650" y="2417589"/>
            <a:chExt cx="3488622" cy="2130136"/>
          </a:xfrm>
        </p:grpSpPr>
        <p:pic>
          <p:nvPicPr>
            <p:cNvPr id="12" name="Imagem 11" descr="Uma imagem contendo cozinha, mesa, de madeira, tábua&#10;&#10;Descrição gerada automaticamente">
              <a:extLst>
                <a:ext uri="{FF2B5EF4-FFF2-40B4-BE49-F238E27FC236}">
                  <a16:creationId xmlns:a16="http://schemas.microsoft.com/office/drawing/2014/main" id="{2269B424-9F58-D949-4539-862C33748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28" r="347"/>
            <a:stretch/>
          </p:blipFill>
          <p:spPr>
            <a:xfrm>
              <a:off x="5519650" y="2500757"/>
              <a:ext cx="1612537" cy="2046968"/>
            </a:xfrm>
            <a:prstGeom prst="rect">
              <a:avLst/>
            </a:prstGeom>
          </p:spPr>
        </p:pic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59949CC7-F136-6AB8-468C-BB1A2090E4F8}"/>
                </a:ext>
              </a:extLst>
            </p:cNvPr>
            <p:cNvGrpSpPr/>
            <p:nvPr/>
          </p:nvGrpSpPr>
          <p:grpSpPr>
            <a:xfrm>
              <a:off x="5839241" y="2417589"/>
              <a:ext cx="3169031" cy="1678046"/>
              <a:chOff x="156883" y="-101616"/>
              <a:chExt cx="4338396" cy="2355755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2EEB3FFA-0D5E-0E7F-1491-0366845369B7}"/>
                  </a:ext>
                </a:extLst>
              </p:cNvPr>
              <p:cNvSpPr/>
              <p:nvPr/>
            </p:nvSpPr>
            <p:spPr>
              <a:xfrm>
                <a:off x="156883" y="347958"/>
                <a:ext cx="816602" cy="82449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/>
              </a:p>
            </p:txBody>
          </p:sp>
          <p:pic>
            <p:nvPicPr>
              <p:cNvPr id="16" name="Imagem 15" descr="Uma imagem contendo cozinha, mesa, de madeira, tábua&#10;&#10;Descrição gerada automaticamente">
                <a:extLst>
                  <a:ext uri="{FF2B5EF4-FFF2-40B4-BE49-F238E27FC236}">
                    <a16:creationId xmlns:a16="http://schemas.microsoft.com/office/drawing/2014/main" id="{917C32B0-76A8-E388-DE7A-E1835867AB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12" t="42111" r="39619" b="36217"/>
              <a:stretch/>
            </p:blipFill>
            <p:spPr>
              <a:xfrm>
                <a:off x="2173737" y="-101616"/>
                <a:ext cx="2321542" cy="2355755"/>
              </a:xfrm>
              <a:prstGeom prst="ellipse">
                <a:avLst/>
              </a:prstGeom>
              <a:ln w="19050">
                <a:solidFill>
                  <a:srgbClr val="FF0000"/>
                </a:solidFill>
              </a:ln>
            </p:spPr>
          </p:pic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1B83F624-1C0D-2750-2CE9-AE2CE1D2A960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565184" y="-92290"/>
                <a:ext cx="2538508" cy="4402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DA94F8EA-FC73-659E-AA38-169C23F315DD}"/>
                  </a:ext>
                </a:extLst>
              </p:cNvPr>
              <p:cNvCxnSpPr>
                <a:cxnSpLocks/>
                <a:stCxn id="14" idx="4"/>
              </p:cNvCxnSpPr>
              <p:nvPr/>
            </p:nvCxnSpPr>
            <p:spPr>
              <a:xfrm>
                <a:off x="565184" y="1172455"/>
                <a:ext cx="2241198" cy="97966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77" grpId="0" animBg="1"/>
      <p:bldP spid="278" grpId="0" animBg="1"/>
      <p:bldP spid="279" grpId="0" animBg="1"/>
      <p:bldP spid="2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Ações e contramedidas</a:t>
            </a:r>
            <a:endParaRPr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AB8C48D-B0B8-A8CC-E7B5-5C427F8B6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347471"/>
              </p:ext>
            </p:extLst>
          </p:nvPr>
        </p:nvGraphicFramePr>
        <p:xfrm>
          <a:off x="195162" y="662683"/>
          <a:ext cx="8608302" cy="1120050"/>
        </p:xfrm>
        <a:graphic>
          <a:graphicData uri="http://schemas.openxmlformats.org/drawingml/2006/table">
            <a:tbl>
              <a:tblPr/>
              <a:tblGrid>
                <a:gridCol w="1650464">
                  <a:extLst>
                    <a:ext uri="{9D8B030D-6E8A-4147-A177-3AD203B41FA5}">
                      <a16:colId xmlns:a16="http://schemas.microsoft.com/office/drawing/2014/main" val="308602508"/>
                    </a:ext>
                  </a:extLst>
                </a:gridCol>
                <a:gridCol w="1820365">
                  <a:extLst>
                    <a:ext uri="{9D8B030D-6E8A-4147-A177-3AD203B41FA5}">
                      <a16:colId xmlns:a16="http://schemas.microsoft.com/office/drawing/2014/main" val="3965626460"/>
                    </a:ext>
                  </a:extLst>
                </a:gridCol>
                <a:gridCol w="212326">
                  <a:extLst>
                    <a:ext uri="{9D8B030D-6E8A-4147-A177-3AD203B41FA5}">
                      <a16:colId xmlns:a16="http://schemas.microsoft.com/office/drawing/2014/main" val="2184208922"/>
                    </a:ext>
                  </a:extLst>
                </a:gridCol>
                <a:gridCol w="1413866">
                  <a:extLst>
                    <a:ext uri="{9D8B030D-6E8A-4147-A177-3AD203B41FA5}">
                      <a16:colId xmlns:a16="http://schemas.microsoft.com/office/drawing/2014/main" val="183561957"/>
                    </a:ext>
                  </a:extLst>
                </a:gridCol>
                <a:gridCol w="938499">
                  <a:extLst>
                    <a:ext uri="{9D8B030D-6E8A-4147-A177-3AD203B41FA5}">
                      <a16:colId xmlns:a16="http://schemas.microsoft.com/office/drawing/2014/main" val="2512523742"/>
                    </a:ext>
                  </a:extLst>
                </a:gridCol>
                <a:gridCol w="888338">
                  <a:extLst>
                    <a:ext uri="{9D8B030D-6E8A-4147-A177-3AD203B41FA5}">
                      <a16:colId xmlns:a16="http://schemas.microsoft.com/office/drawing/2014/main" val="1277103085"/>
                    </a:ext>
                  </a:extLst>
                </a:gridCol>
                <a:gridCol w="873775">
                  <a:extLst>
                    <a:ext uri="{9D8B030D-6E8A-4147-A177-3AD203B41FA5}">
                      <a16:colId xmlns:a16="http://schemas.microsoft.com/office/drawing/2014/main" val="125123538"/>
                    </a:ext>
                  </a:extLst>
                </a:gridCol>
                <a:gridCol w="810669">
                  <a:extLst>
                    <a:ext uri="{9D8B030D-6E8A-4147-A177-3AD203B41FA5}">
                      <a16:colId xmlns:a16="http://schemas.microsoft.com/office/drawing/2014/main" val="256888906"/>
                    </a:ext>
                  </a:extLst>
                </a:gridCol>
              </a:tblGrid>
              <a:tr h="178096">
                <a:tc rowSpan="2" gridSpan="3"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PLANO DE AÇÃO - 5W 2H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Projeto: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Eliminar o Refugo pelo modo de falha de vazamento pela cravação devido a guarnição deslocada no bloco 27mm T4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Data: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22/02/2024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648094"/>
                  </a:ext>
                </a:extLst>
              </a:tr>
              <a:tr h="143175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Líder: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Everton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Equipe: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Everton, Lucimário, Ystefero, William, Rafael e Andre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561608"/>
                  </a:ext>
                </a:extLst>
              </a:tr>
              <a:tr h="1187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ATIVIDADE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OBJETIVO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MEDIDA DE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RESPONSÁVEL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 ESTIMADO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46785"/>
                  </a:ext>
                </a:extLst>
              </a:tr>
              <a:tr h="1396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(QUAL)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 QUE 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                                                                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(COMO)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(ONDE)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(QUEM)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MUCH 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(QUANTO)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WHEN                                 (QUANDO)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69398"/>
                  </a:ext>
                </a:extLst>
              </a:tr>
              <a:tr h="49238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Alterar o local e a forma de armazenamento das guarnições no PDT.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Armazenar as guarnições mais próximo do bloco e com mais facilidade para retirada na colmeia, evitando assim que a mesma enrosque nas divisória da embalagem e sofra um estiramento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Criação de um dispositivo feito em chapa de aço para armazenamento das guarnições no PDT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PDT Montagem de radiadores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Ronan H.</a:t>
                      </a:r>
                      <a:b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Ferramentaria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R$                                 - 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 dia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16091"/>
                  </a:ext>
                </a:extLst>
              </a:tr>
            </a:tbl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814D6DC9-0284-4285-8DDC-C7F158A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2" y="705976"/>
            <a:ext cx="712098" cy="264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E0696E-40DD-CCC9-766F-0FCE02EF8C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7" r="28396"/>
          <a:stretch/>
        </p:blipFill>
        <p:spPr>
          <a:xfrm>
            <a:off x="3992356" y="2463728"/>
            <a:ext cx="2811381" cy="1975002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182812D-28E8-58D7-CE04-41DEBE578401}"/>
              </a:ext>
            </a:extLst>
          </p:cNvPr>
          <p:cNvGrpSpPr/>
          <p:nvPr/>
        </p:nvGrpSpPr>
        <p:grpSpPr>
          <a:xfrm>
            <a:off x="290084" y="1859489"/>
            <a:ext cx="3575814" cy="2302124"/>
            <a:chOff x="0" y="217062"/>
            <a:chExt cx="5828343" cy="4258108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6357F36D-4C2E-498D-8355-AF7C9EB3B3C3}"/>
                </a:ext>
              </a:extLst>
            </p:cNvPr>
            <p:cNvGrpSpPr/>
            <p:nvPr/>
          </p:nvGrpSpPr>
          <p:grpSpPr>
            <a:xfrm>
              <a:off x="0" y="217062"/>
              <a:ext cx="3051519" cy="4258108"/>
              <a:chOff x="0" y="217062"/>
              <a:chExt cx="3051519" cy="4258108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8A8A3D87-7EDF-D46F-3D3E-9EA26AA2E8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08" r="12759"/>
              <a:stretch/>
            </p:blipFill>
            <p:spPr>
              <a:xfrm>
                <a:off x="0" y="2327320"/>
                <a:ext cx="3051519" cy="2147850"/>
              </a:xfrm>
              <a:prstGeom prst="rect">
                <a:avLst/>
              </a:prstGeom>
            </p:spPr>
          </p:pic>
          <p:pic>
            <p:nvPicPr>
              <p:cNvPr id="21" name="Imagem 20">
                <a:extLst>
                  <a:ext uri="{FF2B5EF4-FFF2-40B4-BE49-F238E27FC236}">
                    <a16:creationId xmlns:a16="http://schemas.microsoft.com/office/drawing/2014/main" id="{5C1A4C7E-5E87-55EC-EFFB-4A6F9A6EB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6" r="18931"/>
              <a:stretch/>
            </p:blipFill>
            <p:spPr>
              <a:xfrm>
                <a:off x="0" y="217062"/>
                <a:ext cx="3051518" cy="2042762"/>
              </a:xfrm>
              <a:prstGeom prst="rect">
                <a:avLst/>
              </a:prstGeom>
            </p:spPr>
          </p:pic>
        </p:grpSp>
        <p:pic>
          <p:nvPicPr>
            <p:cNvPr id="19" name="Imagem 18" descr="Uma imagem contendo mesa, motor&#10;&#10;Descrição gerada automaticamente">
              <a:extLst>
                <a:ext uri="{FF2B5EF4-FFF2-40B4-BE49-F238E27FC236}">
                  <a16:creationId xmlns:a16="http://schemas.microsoft.com/office/drawing/2014/main" id="{3A70F10B-D0AB-4BB0-0D38-C4BE3E495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93" b="23898"/>
            <a:stretch/>
          </p:blipFill>
          <p:spPr>
            <a:xfrm>
              <a:off x="3176992" y="803626"/>
              <a:ext cx="2651351" cy="2977613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73C6B28-72A0-44E0-2DDE-3B3A5443235C}"/>
              </a:ext>
            </a:extLst>
          </p:cNvPr>
          <p:cNvGrpSpPr/>
          <p:nvPr/>
        </p:nvGrpSpPr>
        <p:grpSpPr>
          <a:xfrm>
            <a:off x="6930196" y="2190864"/>
            <a:ext cx="2072066" cy="2699783"/>
            <a:chOff x="6355989" y="103370"/>
            <a:chExt cx="2072066" cy="2699783"/>
          </a:xfrm>
        </p:grpSpPr>
        <p:sp>
          <p:nvSpPr>
            <p:cNvPr id="3" name="CaixaDeTexto 3577195">
              <a:extLst>
                <a:ext uri="{FF2B5EF4-FFF2-40B4-BE49-F238E27FC236}">
                  <a16:creationId xmlns:a16="http://schemas.microsoft.com/office/drawing/2014/main" id="{407B36FF-AB57-FAB8-541C-B9201B93C842}"/>
                </a:ext>
              </a:extLst>
            </p:cNvPr>
            <p:cNvSpPr txBox="1"/>
            <p:nvPr/>
          </p:nvSpPr>
          <p:spPr bwMode="auto">
            <a:xfrm>
              <a:off x="6355989" y="103370"/>
              <a:ext cx="2072066" cy="1169904"/>
            </a:xfrm>
            <a:prstGeom prst="wedgeRoundRectCallout">
              <a:avLst>
                <a:gd name="adj1" fmla="val -1746"/>
                <a:gd name="adj2" fmla="val 121495"/>
                <a:gd name="adj3" fmla="val 16667"/>
              </a:avLst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27432" tIns="22860" rIns="27432" bIns="0" rtlCol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pt-BR" sz="1000" dirty="0">
                  <a:solidFill>
                    <a:schemeClr val="tx1"/>
                  </a:solidFill>
                  <a:latin typeface="Arial"/>
                  <a:cs typeface="Arial"/>
                </a:rPr>
                <a:t>Foi pensado em um dispositivo para mudar o local e forma de armazenamento das guarnições no PDT, deixando a peça mais próxima do bloco e com mais facilidade para retirada na colmeia</a:t>
              </a:r>
            </a:p>
          </p:txBody>
        </p:sp>
        <p:pic>
          <p:nvPicPr>
            <p:cNvPr id="4" name="Imagem 3" descr="Homem com os braços para cima&#10;&#10;Descrição gerada automaticamente com confiança baixa">
              <a:extLst>
                <a:ext uri="{FF2B5EF4-FFF2-40B4-BE49-F238E27FC236}">
                  <a16:creationId xmlns:a16="http://schemas.microsoft.com/office/drawing/2014/main" id="{25B553B4-8697-37AB-57E2-6A248F813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388" b="76250" l="7759" r="96073">
                          <a14:foregroundMark x1="8621" y1="41681" x2="10920" y2="43147"/>
                          <a14:foregroundMark x1="10153" y1="50172" x2="7854" y2="54828"/>
                          <a14:foregroundMark x1="26916" y1="56897" x2="33908" y2="56078"/>
                          <a14:foregroundMark x1="47797" y1="54181" x2="51533" y2="53578"/>
                          <a14:foregroundMark x1="85728" y1="61509" x2="89655" y2="71983"/>
                          <a14:foregroundMark x1="70019" y1="67586" x2="54885" y2="74569"/>
                          <a14:foregroundMark x1="47510" y1="64397" x2="46360" y2="75603"/>
                          <a14:foregroundMark x1="80172" y1="67586" x2="76628" y2="76336"/>
                          <a14:foregroundMark x1="87261" y1="67414" x2="89655" y2="74957"/>
                          <a14:foregroundMark x1="91188" y1="62543" x2="92529" y2="71164"/>
                          <a14:foregroundMark x1="91954" y1="61078" x2="94061" y2="67328"/>
                          <a14:foregroundMark x1="91571" y1="60862" x2="96073" y2="64914"/>
                          <a14:foregroundMark x1="85728" y1="61422" x2="63314" y2="65603"/>
                          <a14:foregroundMark x1="63314" y1="65603" x2="51820" y2="70474"/>
                          <a14:foregroundMark x1="51820" y1="70474" x2="51149" y2="71897"/>
                          <a14:foregroundMark x1="41475" y1="55948" x2="66762" y2="70733"/>
                          <a14:foregroundMark x1="36877" y1="55819" x2="70977" y2="57198"/>
                          <a14:foregroundMark x1="70977" y1="57198" x2="86015" y2="61164"/>
                          <a14:foregroundMark x1="86015" y1="61164" x2="88027" y2="63664"/>
                          <a14:foregroundMark x1="87644" y1="62112" x2="81418" y2="57112"/>
                          <a14:foregroundMark x1="53927" y1="52931" x2="37356" y2="55043"/>
                          <a14:foregroundMark x1="37356" y1="55043" x2="42816" y2="60431"/>
                          <a14:foregroundMark x1="55364" y1="57328" x2="73755" y2="62802"/>
                          <a14:foregroundMark x1="80651" y1="55259" x2="93199" y2="62371"/>
                          <a14:foregroundMark x1="93199" y1="62371" x2="95977" y2="69828"/>
                          <a14:foregroundMark x1="90805" y1="58836" x2="95785" y2="68836"/>
                          <a14:foregroundMark x1="95594" y1="65259" x2="95594" y2="68578"/>
                          <a14:foregroundMark x1="93199" y1="61164" x2="95019" y2="64138"/>
                          <a14:foregroundMark x1="46360" y1="52543" x2="57184" y2="53233"/>
                          <a14:foregroundMark x1="11015" y1="47586" x2="10441" y2="491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026" b="25256"/>
            <a:stretch/>
          </p:blipFill>
          <p:spPr>
            <a:xfrm>
              <a:off x="6866270" y="1781605"/>
              <a:ext cx="1051505" cy="1021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tellantis - Chapter blue">
  <a:themeElements>
    <a:clrScheme name="Stellantis">
      <a:dk1>
        <a:srgbClr val="272B35"/>
      </a:dk1>
      <a:lt1>
        <a:srgbClr val="FFFFFF"/>
      </a:lt1>
      <a:dk2>
        <a:srgbClr val="243782"/>
      </a:dk2>
      <a:lt2>
        <a:srgbClr val="EEECE1"/>
      </a:lt2>
      <a:accent1>
        <a:srgbClr val="243782"/>
      </a:accent1>
      <a:accent2>
        <a:srgbClr val="E94E24"/>
      </a:accent2>
      <a:accent3>
        <a:srgbClr val="00ADA0"/>
      </a:accent3>
      <a:accent4>
        <a:srgbClr val="F7A600"/>
      </a:accent4>
      <a:accent5>
        <a:srgbClr val="272B35"/>
      </a:accent5>
      <a:accent6>
        <a:srgbClr val="243782"/>
      </a:accent6>
      <a:hlink>
        <a:srgbClr val="243782"/>
      </a:hlink>
      <a:folHlink>
        <a:srgbClr val="272B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d70bea-1bf7-46c8-8bac-0c680d911621" xsi:nil="true"/>
    <lcf76f155ced4ddcb4097134ff3c332f xmlns="28c1644b-cb18-4fa5-a254-a7838c19171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A2F18D83AAE64A8C68E71FDA4A5B77" ma:contentTypeVersion="14" ma:contentTypeDescription="Create a new document." ma:contentTypeScope="" ma:versionID="a2db352f2c45c1fabdab3c88a1378766">
  <xsd:schema xmlns:xsd="http://www.w3.org/2001/XMLSchema" xmlns:xs="http://www.w3.org/2001/XMLSchema" xmlns:p="http://schemas.microsoft.com/office/2006/metadata/properties" xmlns:ns2="28c1644b-cb18-4fa5-a254-a7838c19171c" xmlns:ns3="0fd70bea-1bf7-46c8-8bac-0c680d911621" targetNamespace="http://schemas.microsoft.com/office/2006/metadata/properties" ma:root="true" ma:fieldsID="e4b213e6c5bdc5a3606c9d477691e8f7" ns2:_="" ns3:_="">
    <xsd:import namespace="28c1644b-cb18-4fa5-a254-a7838c19171c"/>
    <xsd:import namespace="0fd70bea-1bf7-46c8-8bac-0c680d9116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1644b-cb18-4fa5-a254-a7838c191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247bebf-ce0e-4fa1-bae7-748a1283d6f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d70bea-1bf7-46c8-8bac-0c680d91162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2b953cc6-b7e6-4615-8dee-3d3fcfd852e2}" ma:internalName="TaxCatchAll" ma:showField="CatchAllData" ma:web="0fd70bea-1bf7-46c8-8bac-0c680d9116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B3B62F-EA4E-4508-BB0A-90A1F423A489}">
  <ds:schemaRefs>
    <ds:schemaRef ds:uri="http://schemas.microsoft.com/office/2006/metadata/properties"/>
    <ds:schemaRef ds:uri="http://schemas.microsoft.com/office/infopath/2007/PartnerControls"/>
    <ds:schemaRef ds:uri="0fd70bea-1bf7-46c8-8bac-0c680d911621"/>
    <ds:schemaRef ds:uri="28c1644b-cb18-4fa5-a254-a7838c19171c"/>
  </ds:schemaRefs>
</ds:datastoreItem>
</file>

<file path=customXml/itemProps2.xml><?xml version="1.0" encoding="utf-8"?>
<ds:datastoreItem xmlns:ds="http://schemas.openxmlformats.org/officeDocument/2006/customXml" ds:itemID="{5258A86E-130E-4A80-ACE4-0B386F444B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c1644b-cb18-4fa5-a254-a7838c19171c"/>
    <ds:schemaRef ds:uri="0fd70bea-1bf7-46c8-8bac-0c680d9116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5CF4F6-6A8F-485F-966E-6E8F094B2D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8234</TotalTime>
  <Words>1142</Words>
  <Application>Microsoft Office PowerPoint</Application>
  <PresentationFormat>Apresentação na tela (16:9)</PresentationFormat>
  <Paragraphs>152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Wingdings</vt:lpstr>
      <vt:lpstr>Arial Rounded MT Bold</vt:lpstr>
      <vt:lpstr>Encode Sans</vt:lpstr>
      <vt:lpstr>Arial</vt:lpstr>
      <vt:lpstr>Encode Sans Expanded</vt:lpstr>
      <vt:lpstr>Calibri</vt:lpstr>
      <vt:lpstr>Arial Narrow</vt:lpstr>
      <vt:lpstr>Stellantis - Chapter blue</vt:lpstr>
      <vt:lpstr>Descrição do fenômeno </vt:lpstr>
      <vt:lpstr>Descrição do fenômeno</vt:lpstr>
      <vt:lpstr>Análise do sistema</vt:lpstr>
      <vt:lpstr>Definição dos Objetivos</vt:lpstr>
      <vt:lpstr>Análise de causas</vt:lpstr>
      <vt:lpstr>Análise de causas - Advanced Kaizen</vt:lpstr>
      <vt:lpstr>Análise de causas</vt:lpstr>
      <vt:lpstr>Ações e contramedidas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Kaizen 2022.pptx</dc:title>
  <dc:creator>Lucimario Santana (DTBR)</dc:creator>
  <cp:lastModifiedBy>Leticia Feitosa (DNBR)</cp:lastModifiedBy>
  <cp:revision>58</cp:revision>
  <dcterms:modified xsi:type="dcterms:W3CDTF">2024-08-30T18:05:20Z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0x0101001DA2F18D83AAE64A8C68E71FDA4A5B77</vt:lpwstr>
  </property>
  <property fmtid="{D5CDD505-2E9C-101B-9397-08002B2CF9AE}" pid="3" name="Order">
    <vt:r8>200</vt:r8>
  </property>
  <property fmtid="{D5CDD505-2E9C-101B-9397-08002B2CF9AE}" pid="4" name="MediaServiceImageTags">
    <vt:lpwstr/>
  </property>
  <property fmtid="{D5CDD505-2E9C-101B-9397-08002B2CF9AE}" pid="5" name="MSIP_Label_6add209e-37c4-4e15-ab1b-f9befe71def1_Enabled">
    <vt:lpwstr>true</vt:lpwstr>
  </property>
  <property fmtid="{D5CDD505-2E9C-101B-9397-08002B2CF9AE}" pid="6" name="MSIP_Label_6add209e-37c4-4e15-ab1b-f9befe71def1_SetDate">
    <vt:lpwstr>2024-08-19T15:21:43Z</vt:lpwstr>
  </property>
  <property fmtid="{D5CDD505-2E9C-101B-9397-08002B2CF9AE}" pid="7" name="MSIP_Label_6add209e-37c4-4e15-ab1b-f9befe71def1_Method">
    <vt:lpwstr>Standard</vt:lpwstr>
  </property>
  <property fmtid="{D5CDD505-2E9C-101B-9397-08002B2CF9AE}" pid="8" name="MSIP_Label_6add209e-37c4-4e15-ab1b-f9befe71def1_Name">
    <vt:lpwstr>G_MIP_Confidential_Exception</vt:lpwstr>
  </property>
  <property fmtid="{D5CDD505-2E9C-101B-9397-08002B2CF9AE}" pid="9" name="MSIP_Label_6add209e-37c4-4e15-ab1b-f9befe71def1_SiteId">
    <vt:lpwstr>69405920-b673-4f7c-8845-e124e9d08af2</vt:lpwstr>
  </property>
  <property fmtid="{D5CDD505-2E9C-101B-9397-08002B2CF9AE}" pid="10" name="MSIP_Label_6add209e-37c4-4e15-ab1b-f9befe71def1_ActionId">
    <vt:lpwstr>c56da863-a961-4e67-96fe-80641ec145c2</vt:lpwstr>
  </property>
  <property fmtid="{D5CDD505-2E9C-101B-9397-08002B2CF9AE}" pid="11" name="MSIP_Label_6add209e-37c4-4e15-ab1b-f9befe71def1_ContentBits">
    <vt:lpwstr>0</vt:lpwstr>
  </property>
</Properties>
</file>